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36"/>
  </p:notesMasterIdLst>
  <p:handoutMasterIdLst>
    <p:handoutMasterId r:id="rId37"/>
  </p:handoutMasterIdLst>
  <p:sldIdLst>
    <p:sldId id="257" r:id="rId3"/>
    <p:sldId id="527" r:id="rId4"/>
    <p:sldId id="507" r:id="rId5"/>
    <p:sldId id="528" r:id="rId6"/>
    <p:sldId id="493" r:id="rId7"/>
    <p:sldId id="534" r:id="rId8"/>
    <p:sldId id="464" r:id="rId9"/>
    <p:sldId id="463" r:id="rId10"/>
    <p:sldId id="466" r:id="rId11"/>
    <p:sldId id="518" r:id="rId12"/>
    <p:sldId id="531" r:id="rId13"/>
    <p:sldId id="532" r:id="rId14"/>
    <p:sldId id="535" r:id="rId15"/>
    <p:sldId id="536" r:id="rId16"/>
    <p:sldId id="461" r:id="rId17"/>
    <p:sldId id="524" r:id="rId18"/>
    <p:sldId id="496" r:id="rId19"/>
    <p:sldId id="525" r:id="rId20"/>
    <p:sldId id="533" r:id="rId21"/>
    <p:sldId id="492" r:id="rId22"/>
    <p:sldId id="488" r:id="rId23"/>
    <p:sldId id="499" r:id="rId24"/>
    <p:sldId id="530" r:id="rId25"/>
    <p:sldId id="522" r:id="rId26"/>
    <p:sldId id="511" r:id="rId27"/>
    <p:sldId id="481" r:id="rId28"/>
    <p:sldId id="479" r:id="rId29"/>
    <p:sldId id="502" r:id="rId30"/>
    <p:sldId id="519" r:id="rId31"/>
    <p:sldId id="498" r:id="rId32"/>
    <p:sldId id="515" r:id="rId33"/>
    <p:sldId id="501" r:id="rId34"/>
    <p:sldId id="526" r:id="rId35"/>
  </p:sldIdLst>
  <p:sldSz cx="12188825" cy="6858000"/>
  <p:notesSz cx="6797675" cy="99266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ED8861-84CA-F164-C73F-54F42A573BF9}" name="Aurélie MOREAU" initials="AM" userId="S::aurelie.moreau@atlanchimpharma.com::bfcf50a1-1bd6-45bc-b7f5-44f08911df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E0E0E0"/>
    <a:srgbClr val="E8E8E8"/>
    <a:srgbClr val="EAD8B4"/>
    <a:srgbClr val="E6D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1F63F-C7F2-8298-3726-9791511492FA}" v="290" dt="2024-01-08T14:11:39.465"/>
    <p1510:client id="{DEE33C3A-3933-4F78-B740-D5830ADA4B6A}" v="70" dt="2024-01-08T13:42:40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-WDATA-P1\Donnees\ACP\Clients\TABLEAUX%20DE%20BORD\ACTIVITE%20COMMERCIALE\2023\Activit&#233;%20Commerciale%20bilan%20annuel%202023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-WDATA-P1\Donnees\ACP\Clients\DEVELOPPEMENT%20COMMERCIAL\2024\stats%20nvx%20cli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-WDATA-P1\Donnees\ACP\Clients\DEVELOPPEMENT%20COMMERCIAL\2023\2023%20suivi%20des%20affai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-WDATA-P1\Donnees\ACP\Clients\TABLEAUX%20DE%20BORD\ACTIVITE%20COMMERCIALE\2023\Activit&#233;%20Commerciale%20bilan%20annuel%2020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L-WDATA-P1\Donnees\ACP\Clients\TABLEAUX%20DE%20BORD\ACTIVITE%20COMMERCIALE\2023\Activit&#233;%20Commerciale%20bilan%20annuel%202023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-WDATA-P1\Donnees\ACP\Clients\TABLEAUX%20DE%20BORD\ACTIVITE%20COMMERCIALE\2023\Activit&#233;%20Commerciale%20bilan%20annuel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TL-WDATA-P1\Donnees\ACP\Clients\TABLEAUX%20DE%20BORD\ACTIVITE%20COMMERCIALE\2023\Activit&#233;%20Commerciale%20bilan%20annuel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chemeClr val="tx1"/>
                </a:solidFill>
              </a:rPr>
              <a:t>Pdc par secteurs</a:t>
            </a:r>
            <a:r>
              <a:rPr lang="en-US" sz="2400" b="0">
                <a:solidFill>
                  <a:schemeClr val="tx1"/>
                </a:solidFill>
              </a:rPr>
              <a:t> (TOTAL 2023)</a:t>
            </a:r>
          </a:p>
        </c:rich>
      </c:tx>
      <c:layout>
        <c:manualLayout>
          <c:xMode val="edge"/>
          <c:yMode val="edge"/>
          <c:x val="0.17383158757040601"/>
          <c:y val="2.18218729747188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9176046753303"/>
          <c:y val="0.24924615400443301"/>
          <c:w val="0.52877505841855199"/>
          <c:h val="0.67095340487041999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53-401A-A6C9-A8E615E56D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53-401A-A6C9-A8E615E56D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53-401A-A6C9-A8E615E56D18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53-401A-A6C9-A8E615E56D18}"/>
              </c:ext>
            </c:extLst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53-401A-A6C9-A8E615E56D18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INSTIT
</a:t>
                    </a:r>
                    <a:fld id="{2812818A-A4E6-460A-A306-93324B824605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53-401A-A6C9-A8E615E56D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NUTRA</a:t>
                    </a:r>
                    <a:r>
                      <a:rPr lang="en-US" baseline="0"/>
                      <a:t>
</a:t>
                    </a:r>
                    <a:fld id="{B178659A-D1A3-4A30-B1F9-E767837365DE}" type="PERCENTAGE">
                      <a:rPr lang="en-US" baseline="0"/>
                      <a:pPr/>
                      <a:t>[POURCENTAGE]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53-401A-A6C9-A8E615E56D18}"/>
                </c:ext>
              </c:extLst>
            </c:dLbl>
            <c:dLbl>
              <c:idx val="4"/>
              <c:layout>
                <c:manualLayout>
                  <c:x val="-6.0172823931158503E-3"/>
                  <c:y val="8.04585758705364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53-401A-A6C9-A8E615E56D18}"/>
                </c:ext>
              </c:extLst>
            </c:dLbl>
            <c:spPr>
              <a:solidFill>
                <a:sysClr val="window" lastClr="FFFFFF"/>
              </a:solidFill>
              <a:ln w="25400"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'Tableau de bord par TCD'!$L$124:$Q$124</c:f>
              <c:strCache>
                <c:ptCount val="6"/>
                <c:pt idx="0">
                  <c:v>BIOTECH</c:v>
                </c:pt>
                <c:pt idx="1">
                  <c:v>CDMO</c:v>
                </c:pt>
                <c:pt idx="2">
                  <c:v>INSTITUTIONNEL</c:v>
                </c:pt>
                <c:pt idx="3">
                  <c:v>NUTRACEUTIQUE</c:v>
                </c:pt>
                <c:pt idx="4">
                  <c:v>MID PHARMA</c:v>
                </c:pt>
                <c:pt idx="5">
                  <c:v>BIG PHARMA</c:v>
                </c:pt>
              </c:strCache>
            </c:strRef>
          </c:cat>
          <c:val>
            <c:numRef>
              <c:f>'Tableau de bord par TCD'!$L$125:$Q$125</c:f>
              <c:numCache>
                <c:formatCode>0%</c:formatCode>
                <c:ptCount val="6"/>
                <c:pt idx="0">
                  <c:v>0.19173573063953364</c:v>
                </c:pt>
                <c:pt idx="1">
                  <c:v>0.27280855404826759</c:v>
                </c:pt>
                <c:pt idx="2">
                  <c:v>0.10521168771174258</c:v>
                </c:pt>
                <c:pt idx="3">
                  <c:v>0.2514813891606934</c:v>
                </c:pt>
                <c:pt idx="4">
                  <c:v>0.12767152238584259</c:v>
                </c:pt>
                <c:pt idx="5">
                  <c:v>5.1091116053920256E-2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53-401A-A6C9-A8E615E56D1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D53-401A-A6C9-A8E615E56D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D53-401A-A6C9-A8E615E56D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D53-401A-A6C9-A8E615E56D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D53-401A-A6C9-A8E615E56D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D53-401A-A6C9-A8E615E56D18}"/>
              </c:ext>
            </c:extLst>
          </c:dPt>
          <c:cat>
            <c:strRef>
              <c:f>'Tableau de bord par TCD'!$L$124:$Q$124</c:f>
              <c:strCache>
                <c:ptCount val="6"/>
                <c:pt idx="0">
                  <c:v>BIOTECH</c:v>
                </c:pt>
                <c:pt idx="1">
                  <c:v>CDMO</c:v>
                </c:pt>
                <c:pt idx="2">
                  <c:v>INSTITUTIONNEL</c:v>
                </c:pt>
                <c:pt idx="3">
                  <c:v>NUTRACEUTIQUE</c:v>
                </c:pt>
                <c:pt idx="4">
                  <c:v>MID PHARMA</c:v>
                </c:pt>
                <c:pt idx="5">
                  <c:v>BIG PHARMA</c:v>
                </c:pt>
              </c:strCache>
            </c:strRef>
          </c:cat>
          <c:val>
            <c:numRef>
              <c:f>'Tableau de bord par TCD'!$L$126:$Q$126</c:f>
              <c:numCache>
                <c:formatCode>0%</c:formatCode>
                <c:ptCount val="6"/>
                <c:pt idx="0">
                  <c:v>0.16165723651372554</c:v>
                </c:pt>
                <c:pt idx="1">
                  <c:v>0.24920741207854152</c:v>
                </c:pt>
                <c:pt idx="2">
                  <c:v>0.15109553745370702</c:v>
                </c:pt>
                <c:pt idx="3">
                  <c:v>0.20038984707332982</c:v>
                </c:pt>
                <c:pt idx="4">
                  <c:v>0.18853082478985314</c:v>
                </c:pt>
                <c:pt idx="5">
                  <c:v>4.9119142090842963E-2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D53-401A-A6C9-A8E615E56D18}"/>
            </c:ext>
          </c:extLst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D53-401A-A6C9-A8E615E56D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D53-401A-A6C9-A8E615E56D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D53-401A-A6C9-A8E615E56D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D53-401A-A6C9-A8E615E56D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D53-401A-A6C9-A8E615E56D18}"/>
              </c:ext>
            </c:extLst>
          </c:dPt>
          <c:cat>
            <c:strRef>
              <c:f>'Tableau de bord par TCD'!$L$124:$Q$124</c:f>
              <c:strCache>
                <c:ptCount val="6"/>
                <c:pt idx="0">
                  <c:v>BIOTECH</c:v>
                </c:pt>
                <c:pt idx="1">
                  <c:v>CDMO</c:v>
                </c:pt>
                <c:pt idx="2">
                  <c:v>INSTITUTIONNEL</c:v>
                </c:pt>
                <c:pt idx="3">
                  <c:v>NUTRACEUTIQUE</c:v>
                </c:pt>
                <c:pt idx="4">
                  <c:v>MID PHARMA</c:v>
                </c:pt>
                <c:pt idx="5">
                  <c:v>BIG PHARMA</c:v>
                </c:pt>
              </c:strCache>
            </c:strRef>
          </c:cat>
          <c:val>
            <c:numRef>
              <c:f>'Tableau de bord par TCD'!$L$127:$Q$127</c:f>
              <c:numCache>
                <c:formatCode>0%</c:formatCode>
                <c:ptCount val="6"/>
                <c:pt idx="0">
                  <c:v>8.8790084083522139E-2</c:v>
                </c:pt>
                <c:pt idx="1">
                  <c:v>0.35797532411004485</c:v>
                </c:pt>
                <c:pt idx="2">
                  <c:v>0</c:v>
                </c:pt>
                <c:pt idx="3">
                  <c:v>0.24814198603082654</c:v>
                </c:pt>
                <c:pt idx="4">
                  <c:v>0</c:v>
                </c:pt>
                <c:pt idx="5">
                  <c:v>0.30509260577560643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D53-401A-A6C9-A8E615E56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PDC REALISEE 2023 VS 2022</a:t>
            </a:r>
          </a:p>
        </c:rich>
      </c:tx>
      <c:layout>
        <c:manualLayout>
          <c:xMode val="edge"/>
          <c:yMode val="edge"/>
          <c:x val="0.36705603953761101"/>
          <c:y val="3.38984317351790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5075241942985"/>
          <c:y val="0.1584842148968667"/>
          <c:w val="0.83195515814760446"/>
          <c:h val="0.65999347539184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'STATS VISUELLES'!$D$4</c:f>
              <c:strCache>
                <c:ptCount val="1"/>
                <c:pt idx="0">
                  <c:v>PDC  Réalisée 2022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'STATS VISUELLES'!$A$5:$A$16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VISUELLES'!$D$5:$D$16</c:f>
              <c:numCache>
                <c:formatCode>#\ ##0\ "€"</c:formatCode>
                <c:ptCount val="12"/>
                <c:pt idx="0">
                  <c:v>29861</c:v>
                </c:pt>
                <c:pt idx="1">
                  <c:v>62169</c:v>
                </c:pt>
                <c:pt idx="2">
                  <c:v>110417</c:v>
                </c:pt>
                <c:pt idx="3">
                  <c:v>65901</c:v>
                </c:pt>
                <c:pt idx="4">
                  <c:v>67891</c:v>
                </c:pt>
                <c:pt idx="5">
                  <c:v>35364</c:v>
                </c:pt>
                <c:pt idx="6">
                  <c:v>76932</c:v>
                </c:pt>
                <c:pt idx="7">
                  <c:v>78139.199999999997</c:v>
                </c:pt>
                <c:pt idx="8">
                  <c:v>83020.2</c:v>
                </c:pt>
                <c:pt idx="9">
                  <c:v>96709.5</c:v>
                </c:pt>
                <c:pt idx="10">
                  <c:v>77024</c:v>
                </c:pt>
                <c:pt idx="11">
                  <c:v>66747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6-4464-B319-B6296EFBE001}"/>
            </c:ext>
          </c:extLst>
        </c:ser>
        <c:ser>
          <c:idx val="1"/>
          <c:order val="1"/>
          <c:tx>
            <c:strRef>
              <c:f>'STATS VISUELLES'!$F$4</c:f>
              <c:strCache>
                <c:ptCount val="1"/>
                <c:pt idx="0">
                  <c:v>PDC  Réalisée 2023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EA6-4464-B319-B6296EFBE00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EA6-4464-B319-B6296EFBE001}"/>
              </c:ext>
            </c:extLst>
          </c:dPt>
          <c:dLbls>
            <c:dLbl>
              <c:idx val="10"/>
              <c:layout>
                <c:manualLayout>
                  <c:x val="1.9383039382673089E-2"/>
                  <c:y val="-7.1702948797884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A6-4464-B319-B6296EFBE001}"/>
                </c:ext>
              </c:extLst>
            </c:dLbl>
            <c:dLbl>
              <c:idx val="11"/>
              <c:layout>
                <c:manualLayout>
                  <c:x val="1.7620944893339041E-2"/>
                  <c:y val="-0.12428511124966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A6-4464-B319-B6296EFBE00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'STATS VISUELLES'!$F$5:$F$16</c:f>
              <c:numCache>
                <c:formatCode>#\ ##0\ "€"</c:formatCode>
                <c:ptCount val="12"/>
                <c:pt idx="0">
                  <c:v>77094</c:v>
                </c:pt>
                <c:pt idx="1">
                  <c:v>67296</c:v>
                </c:pt>
                <c:pt idx="2">
                  <c:v>70550</c:v>
                </c:pt>
                <c:pt idx="3">
                  <c:v>91425</c:v>
                </c:pt>
                <c:pt idx="4">
                  <c:v>54000</c:v>
                </c:pt>
                <c:pt idx="5">
                  <c:v>49862</c:v>
                </c:pt>
                <c:pt idx="6">
                  <c:v>82344</c:v>
                </c:pt>
                <c:pt idx="7">
                  <c:v>56637</c:v>
                </c:pt>
                <c:pt idx="8">
                  <c:v>62524</c:v>
                </c:pt>
                <c:pt idx="9">
                  <c:v>179694</c:v>
                </c:pt>
                <c:pt idx="10">
                  <c:v>72601</c:v>
                </c:pt>
                <c:pt idx="11">
                  <c:v>24583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A6-4464-B319-B6296EFBE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5546184"/>
        <c:axId val="1"/>
      </c:barChart>
      <c:catAx>
        <c:axId val="75554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\ ##0\ &quot;€&quot;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755546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Origine</a:t>
            </a:r>
            <a:r>
              <a:rPr lang="en-US" baseline="0"/>
              <a:t> nouveaux clients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58-4F51-AC14-CF534CF7C7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58-4F51-AC14-CF534CF7C7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E58-4F51-AC14-CF534CF7C75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E58-4F51-AC14-CF534CF7C75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E58-4F51-AC14-CF534CF7C75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E58-4F51-AC14-CF534CF7C7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Feuil2!$G$3:$G$5</c:f>
              <c:strCache>
                <c:ptCount val="3"/>
                <c:pt idx="0">
                  <c:v>PRESCRIPTION</c:v>
                </c:pt>
                <c:pt idx="1">
                  <c:v>PROSPECTION</c:v>
                </c:pt>
                <c:pt idx="2">
                  <c:v>WEB</c:v>
                </c:pt>
              </c:strCache>
            </c:strRef>
          </c:cat>
          <c:val>
            <c:numRef>
              <c:f>Feuil2!$H$3:$H$5</c:f>
              <c:numCache>
                <c:formatCode>General</c:formatCode>
                <c:ptCount val="3"/>
                <c:pt idx="0">
                  <c:v>28700</c:v>
                </c:pt>
                <c:pt idx="1">
                  <c:v>42895</c:v>
                </c:pt>
                <c:pt idx="2">
                  <c:v>13400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58-4F51-AC14-CF534CF7C75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Nvx clients par DAS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Feuil4!$A$2:$A$4</c:f>
              <c:strCache>
                <c:ptCount val="3"/>
                <c:pt idx="0">
                  <c:v>CDMO</c:v>
                </c:pt>
                <c:pt idx="1">
                  <c:v>BIOTECH</c:v>
                </c:pt>
                <c:pt idx="2">
                  <c:v>NUTRA</c:v>
                </c:pt>
              </c:strCache>
            </c:strRef>
          </c:cat>
          <c:val>
            <c:numRef>
              <c:f>Feuil4!$B$2:$B$4</c:f>
              <c:numCache>
                <c:formatCode>#\ ##0\ "€"</c:formatCode>
                <c:ptCount val="3"/>
                <c:pt idx="0">
                  <c:v>45120</c:v>
                </c:pt>
                <c:pt idx="1">
                  <c:v>27375</c:v>
                </c:pt>
                <c:pt idx="2">
                  <c:v>12500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3-4E6F-81CD-17AEEE8D7A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85819896"/>
        <c:axId val="885820256"/>
      </c:barChart>
      <c:catAx>
        <c:axId val="885819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5820256"/>
        <c:crosses val="autoZero"/>
        <c:auto val="1"/>
        <c:lblAlgn val="ctr"/>
        <c:lblOffset val="100"/>
        <c:noMultiLvlLbl val="0"/>
      </c:catAx>
      <c:valAx>
        <c:axId val="8858202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\ 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8581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Affaires perdues en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22-4FEB-ADB7-083624F217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22-4FEB-ADB7-083624F217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22-4FEB-ADB7-083624F217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22-4FEB-ADB7-083624F217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422-4FEB-ADB7-083624F217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422-4FEB-ADB7-083624F21778}"/>
              </c:ext>
            </c:extLst>
          </c:dPt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422-4FEB-ADB7-083624F21778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422-4FEB-ADB7-083624F21778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422-4FEB-ADB7-083624F21778}"/>
                </c:ext>
              </c:extLst>
            </c:dLbl>
            <c:dLbl>
              <c:idx val="3"/>
              <c:layout>
                <c:manualLayout>
                  <c:x val="0.10276465441819772"/>
                  <c:y val="-0.15279782735491396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22-4FEB-ADB7-083624F21778}"/>
                </c:ext>
              </c:extLst>
            </c:dLbl>
            <c:dLbl>
              <c:idx val="4"/>
              <c:layout>
                <c:manualLayout>
                  <c:x val="0.16456758530183727"/>
                  <c:y val="3.707567804024488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22-4FEB-ADB7-083624F21778}"/>
                </c:ext>
              </c:extLst>
            </c:dLbl>
            <c:dLbl>
              <c:idx val="5"/>
              <c:layout>
                <c:manualLayout>
                  <c:x val="0.10503718285214349"/>
                  <c:y val="0.19695610965296004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422-4FEB-ADB7-083624F21778}"/>
                </c:ext>
              </c:extLst>
            </c:dLbl>
            <c:spPr>
              <a:solidFill>
                <a:schemeClr val="bg1"/>
              </a:solidFill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Feuil1!$D$17:$I$17</c:f>
              <c:strCache>
                <c:ptCount val="6"/>
                <c:pt idx="0">
                  <c:v>Biotech ​</c:v>
                </c:pt>
                <c:pt idx="1">
                  <c:v>CDMO​</c:v>
                </c:pt>
                <c:pt idx="2">
                  <c:v>Instit.​</c:v>
                </c:pt>
                <c:pt idx="3">
                  <c:v>Nutra.​</c:v>
                </c:pt>
                <c:pt idx="4">
                  <c:v>Mid Pharma</c:v>
                </c:pt>
                <c:pt idx="5">
                  <c:v>Big Pharma</c:v>
                </c:pt>
              </c:strCache>
            </c:strRef>
          </c:cat>
          <c:val>
            <c:numRef>
              <c:f>Feuil1!$D$18:$I$18</c:f>
              <c:numCache>
                <c:formatCode>#\ ##0\ "€"</c:formatCode>
                <c:ptCount val="6"/>
                <c:pt idx="0">
                  <c:v>165580</c:v>
                </c:pt>
                <c:pt idx="1">
                  <c:v>143100</c:v>
                </c:pt>
                <c:pt idx="2">
                  <c:v>168910</c:v>
                </c:pt>
                <c:pt idx="3">
                  <c:v>115374.5</c:v>
                </c:pt>
                <c:pt idx="4">
                  <c:v>134500</c:v>
                </c:pt>
                <c:pt idx="5">
                  <c:v>127900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22-4FEB-ADB7-083624F2177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CAUSE PERTE (en pdc)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Feuil2!$B$121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56-4688-AA49-8759FB12E4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56-4688-AA49-8759FB12E4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56-4688-AA49-8759FB12E43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156-4688-AA49-8759FB12E43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156-4688-AA49-8759FB12E43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156-4688-AA49-8759FB12E4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Feuil2!$A$122:$A$124</c:f>
              <c:strCache>
                <c:ptCount val="3"/>
                <c:pt idx="0">
                  <c:v>Coût</c:v>
                </c:pt>
                <c:pt idx="1">
                  <c:v>Abandon client</c:v>
                </c:pt>
                <c:pt idx="2">
                  <c:v>Autre cause</c:v>
                </c:pt>
              </c:strCache>
            </c:strRef>
          </c:cat>
          <c:val>
            <c:numRef>
              <c:f>Feuil2!$B$122:$B$124</c:f>
              <c:numCache>
                <c:formatCode>#\ ##0\ "€"</c:formatCode>
                <c:ptCount val="3"/>
                <c:pt idx="0">
                  <c:v>234003</c:v>
                </c:pt>
                <c:pt idx="1">
                  <c:v>349306</c:v>
                </c:pt>
                <c:pt idx="2">
                  <c:v>272056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56-4688-AA49-8759FB12E43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>
                <a:solidFill>
                  <a:sysClr val="windowText" lastClr="000000"/>
                </a:solidFill>
              </a:rPr>
              <a:t>NOMBRE</a:t>
            </a:r>
            <a:r>
              <a:rPr lang="fr-FR" b="1" baseline="0">
                <a:solidFill>
                  <a:sysClr val="windowText" lastClr="000000"/>
                </a:solidFill>
              </a:rPr>
              <a:t> DE CONTRATS EN 2023 VS 2022</a:t>
            </a:r>
            <a:endParaRPr lang="fr-FR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'STATS VISUELLES'!$B$81</c:f>
              <c:strCache>
                <c:ptCount val="1"/>
                <c:pt idx="0">
                  <c:v>Nbre de contrats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'STATS VISUELLES'!$A$82:$A$93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VISUELLES'!$B$82:$B$93</c:f>
              <c:numCache>
                <c:formatCode>General</c:formatCode>
                <c:ptCount val="12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11</c:v>
                </c:pt>
                <c:pt idx="4">
                  <c:v>5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9</c:v>
                </c:pt>
                <c:pt idx="9">
                  <c:v>11</c:v>
                </c:pt>
                <c:pt idx="10">
                  <c:v>10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9-4001-8038-4BB1072D664C}"/>
            </c:ext>
          </c:extLst>
        </c:ser>
        <c:ser>
          <c:idx val="1"/>
          <c:order val="1"/>
          <c:tx>
            <c:strRef>
              <c:f>'STATS VISUELLES'!$C$81</c:f>
              <c:strCache>
                <c:ptCount val="1"/>
                <c:pt idx="0">
                  <c:v>Nbre de contrats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'STATS VISUELLES'!$A$82:$A$93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VISUELLES'!$C$82:$C$93</c:f>
              <c:numCache>
                <c:formatCode>General</c:formatCode>
                <c:ptCount val="12"/>
                <c:pt idx="0">
                  <c:v>9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9</c:v>
                </c:pt>
                <c:pt idx="5">
                  <c:v>5</c:v>
                </c:pt>
                <c:pt idx="6">
                  <c:v>13</c:v>
                </c:pt>
                <c:pt idx="7">
                  <c:v>6</c:v>
                </c:pt>
                <c:pt idx="8">
                  <c:v>12</c:v>
                </c:pt>
                <c:pt idx="9">
                  <c:v>18</c:v>
                </c:pt>
                <c:pt idx="10">
                  <c:v>10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9-4001-8038-4BB1072D66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8662496"/>
        <c:axId val="438667896"/>
      </c:barChart>
      <c:catAx>
        <c:axId val="4386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8667896"/>
        <c:crosses val="autoZero"/>
        <c:auto val="1"/>
        <c:lblAlgn val="ctr"/>
        <c:lblOffset val="100"/>
        <c:noMultiLvlLbl val="0"/>
      </c:catAx>
      <c:valAx>
        <c:axId val="43866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866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NOMBRE DE CONTACTS EN 2023 VS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'STATS VISUELLES'!$B$96</c:f>
              <c:strCache>
                <c:ptCount val="1"/>
                <c:pt idx="0">
                  <c:v>Nbre de contacts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'STATS VISUELLES'!$A$97:$A$108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VISUELLES'!$B$97:$B$108</c:f>
              <c:numCache>
                <c:formatCode>General</c:formatCode>
                <c:ptCount val="12"/>
                <c:pt idx="0">
                  <c:v>128</c:v>
                </c:pt>
                <c:pt idx="1">
                  <c:v>94</c:v>
                </c:pt>
                <c:pt idx="2">
                  <c:v>119</c:v>
                </c:pt>
                <c:pt idx="3">
                  <c:v>75</c:v>
                </c:pt>
                <c:pt idx="4">
                  <c:v>79</c:v>
                </c:pt>
                <c:pt idx="5">
                  <c:v>108</c:v>
                </c:pt>
                <c:pt idx="6">
                  <c:v>60</c:v>
                </c:pt>
                <c:pt idx="7">
                  <c:v>27</c:v>
                </c:pt>
                <c:pt idx="8">
                  <c:v>84</c:v>
                </c:pt>
                <c:pt idx="9">
                  <c:v>76</c:v>
                </c:pt>
                <c:pt idx="10">
                  <c:v>114</c:v>
                </c:pt>
                <c:pt idx="1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1-4B8A-8271-643203A402E8}"/>
            </c:ext>
          </c:extLst>
        </c:ser>
        <c:ser>
          <c:idx val="1"/>
          <c:order val="1"/>
          <c:tx>
            <c:strRef>
              <c:f>'STATS VISUELLES'!$C$96</c:f>
              <c:strCache>
                <c:ptCount val="1"/>
                <c:pt idx="0">
                  <c:v>Nbre de contacts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'STATS VISUELLES'!$A$97:$A$108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VISUELLES'!$C$97:$C$108</c:f>
              <c:numCache>
                <c:formatCode>General</c:formatCode>
                <c:ptCount val="12"/>
                <c:pt idx="0">
                  <c:v>122</c:v>
                </c:pt>
                <c:pt idx="1">
                  <c:v>134</c:v>
                </c:pt>
                <c:pt idx="2">
                  <c:v>155</c:v>
                </c:pt>
                <c:pt idx="3">
                  <c:v>113</c:v>
                </c:pt>
                <c:pt idx="4">
                  <c:v>142</c:v>
                </c:pt>
                <c:pt idx="5">
                  <c:v>182</c:v>
                </c:pt>
                <c:pt idx="6">
                  <c:v>138</c:v>
                </c:pt>
                <c:pt idx="7">
                  <c:v>73</c:v>
                </c:pt>
                <c:pt idx="8">
                  <c:v>135</c:v>
                </c:pt>
                <c:pt idx="9">
                  <c:v>162</c:v>
                </c:pt>
                <c:pt idx="10">
                  <c:v>106</c:v>
                </c:pt>
                <c:pt idx="1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C1-4B8A-8271-643203A40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1129072"/>
        <c:axId val="1011131592"/>
      </c:barChart>
      <c:catAx>
        <c:axId val="101112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1131592"/>
        <c:crosses val="autoZero"/>
        <c:auto val="1"/>
        <c:lblAlgn val="ctr"/>
        <c:lblOffset val="100"/>
        <c:noMultiLvlLbl val="0"/>
      </c:catAx>
      <c:valAx>
        <c:axId val="101113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112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NOMBRE DE DEMANDES DE DEVIS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6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 EN 2023 VS 2022</a:t>
            </a:r>
          </a:p>
        </c:rich>
      </c:tx>
      <c:layout>
        <c:manualLayout>
          <c:xMode val="edge"/>
          <c:yMode val="edge"/>
          <c:x val="0.17136500321565765"/>
          <c:y val="2.971216341689879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'STATS VISUELLES'!$B$41</c:f>
              <c:strCache>
                <c:ptCount val="1"/>
                <c:pt idx="0">
                  <c:v>Nbre de demandes de devis 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VISUELLES'!$A$42:$A$53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VISUELLES'!$B$42:$B$53</c:f>
              <c:numCache>
                <c:formatCode>General</c:formatCode>
                <c:ptCount val="12"/>
                <c:pt idx="0">
                  <c:v>29</c:v>
                </c:pt>
                <c:pt idx="1">
                  <c:v>34</c:v>
                </c:pt>
                <c:pt idx="2">
                  <c:v>70</c:v>
                </c:pt>
                <c:pt idx="3">
                  <c:v>21</c:v>
                </c:pt>
                <c:pt idx="4">
                  <c:v>30</c:v>
                </c:pt>
                <c:pt idx="5">
                  <c:v>18</c:v>
                </c:pt>
                <c:pt idx="6">
                  <c:v>19</c:v>
                </c:pt>
                <c:pt idx="7">
                  <c:v>21</c:v>
                </c:pt>
                <c:pt idx="8">
                  <c:v>35</c:v>
                </c:pt>
                <c:pt idx="9">
                  <c:v>29</c:v>
                </c:pt>
                <c:pt idx="10">
                  <c:v>26</c:v>
                </c:pt>
                <c:pt idx="1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9-422B-A68E-BFD80034A65A}"/>
            </c:ext>
          </c:extLst>
        </c:ser>
        <c:ser>
          <c:idx val="1"/>
          <c:order val="1"/>
          <c:tx>
            <c:strRef>
              <c:f>'STATS VISUELLES'!$C$41</c:f>
              <c:strCache>
                <c:ptCount val="1"/>
                <c:pt idx="0">
                  <c:v>Nbre de demandes de devis 2023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VISUELLES'!$A$42:$A$53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VISUELLES'!$C$42:$C$53</c:f>
              <c:numCache>
                <c:formatCode>General</c:formatCode>
                <c:ptCount val="12"/>
                <c:pt idx="0">
                  <c:v>44</c:v>
                </c:pt>
                <c:pt idx="1">
                  <c:v>25</c:v>
                </c:pt>
                <c:pt idx="2">
                  <c:v>37</c:v>
                </c:pt>
                <c:pt idx="3">
                  <c:v>18</c:v>
                </c:pt>
                <c:pt idx="4">
                  <c:v>23</c:v>
                </c:pt>
                <c:pt idx="5">
                  <c:v>50</c:v>
                </c:pt>
                <c:pt idx="6">
                  <c:v>28</c:v>
                </c:pt>
                <c:pt idx="7">
                  <c:v>25</c:v>
                </c:pt>
                <c:pt idx="8">
                  <c:v>37</c:v>
                </c:pt>
                <c:pt idx="9">
                  <c:v>21</c:v>
                </c:pt>
                <c:pt idx="10">
                  <c:v>18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E9-422B-A68E-BFD80034A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661568"/>
        <c:axId val="1"/>
      </c:barChart>
      <c:catAx>
        <c:axId val="84766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476615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NOMBRE DE DEVIS ENVOYES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1" i="0" u="none" strike="noStrike" baseline="0" dirty="0">
                <a:solidFill>
                  <a:srgbClr val="000000"/>
                </a:solidFill>
                <a:latin typeface="Calibri"/>
                <a:cs typeface="Calibri"/>
              </a:rPr>
              <a:t> EN 2023 VS 2022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'STATS VISUELLES'!$B$63</c:f>
              <c:strCache>
                <c:ptCount val="1"/>
                <c:pt idx="0">
                  <c:v>Nbre de devis envoyés 2022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VISUELLES'!$A$64:$A$75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VISUELLES'!$B$64:$B$75</c:f>
              <c:numCache>
                <c:formatCode>General</c:formatCode>
                <c:ptCount val="12"/>
                <c:pt idx="0">
                  <c:v>21</c:v>
                </c:pt>
                <c:pt idx="1">
                  <c:v>38</c:v>
                </c:pt>
                <c:pt idx="2">
                  <c:v>71</c:v>
                </c:pt>
                <c:pt idx="3">
                  <c:v>11</c:v>
                </c:pt>
                <c:pt idx="4">
                  <c:v>14</c:v>
                </c:pt>
                <c:pt idx="5">
                  <c:v>26</c:v>
                </c:pt>
                <c:pt idx="6">
                  <c:v>13</c:v>
                </c:pt>
                <c:pt idx="7">
                  <c:v>21</c:v>
                </c:pt>
                <c:pt idx="8">
                  <c:v>18</c:v>
                </c:pt>
                <c:pt idx="9">
                  <c:v>33</c:v>
                </c:pt>
                <c:pt idx="10">
                  <c:v>14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7-4C54-A7C6-64410DD93B32}"/>
            </c:ext>
          </c:extLst>
        </c:ser>
        <c:ser>
          <c:idx val="1"/>
          <c:order val="1"/>
          <c:tx>
            <c:strRef>
              <c:f>'STATS VISUELLES'!$C$63</c:f>
              <c:strCache>
                <c:ptCount val="1"/>
                <c:pt idx="0">
                  <c:v>Nbre de devis envoyés 2023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'STATS VISUELLES'!$A$64:$A$75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'STATS VISUELLES'!$C$64:$C$75</c:f>
              <c:numCache>
                <c:formatCode>General</c:formatCode>
                <c:ptCount val="12"/>
                <c:pt idx="0">
                  <c:v>16</c:v>
                </c:pt>
                <c:pt idx="1">
                  <c:v>42</c:v>
                </c:pt>
                <c:pt idx="2">
                  <c:v>26</c:v>
                </c:pt>
                <c:pt idx="3">
                  <c:v>19</c:v>
                </c:pt>
                <c:pt idx="4">
                  <c:v>10</c:v>
                </c:pt>
                <c:pt idx="5">
                  <c:v>45</c:v>
                </c:pt>
                <c:pt idx="6">
                  <c:v>26</c:v>
                </c:pt>
                <c:pt idx="7">
                  <c:v>12</c:v>
                </c:pt>
                <c:pt idx="8">
                  <c:v>36</c:v>
                </c:pt>
                <c:pt idx="9">
                  <c:v>18</c:v>
                </c:pt>
                <c:pt idx="10">
                  <c:v>16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7-4C54-A7C6-64410DD93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660488"/>
        <c:axId val="1"/>
      </c:barChart>
      <c:catAx>
        <c:axId val="847660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47660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0E1AC1A-2ED9-453A-A68D-6C7A4E62E8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43B66B-CD12-4D77-869F-9B2ECB3936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077BBEA2-C2D2-4770-8210-26C22A57B4C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1ED739-9E4F-4F41-9FED-06CF9DDC2B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r>
              <a:rPr lang="fr-FR"/>
              <a:t>Séminaire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6AFADA-9140-497A-8E67-D67D581803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4D19C422-584C-4E4B-9C4B-54EED778D2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5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96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61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lIns="91266" tIns="45633" rIns="91266" bIns="45633"/>
          <a:lstStyle/>
          <a:p>
            <a:fld id="{EE3569CE-FFFE-4E1A-9DB1-F2FD0A5DE5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lIns="91266" tIns="45633" rIns="91266" bIns="45633"/>
          <a:lstStyle/>
          <a:p>
            <a:fld id="{EE3569CE-FFFE-4E1A-9DB1-F2FD0A5DE5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4114" y="6272473"/>
            <a:ext cx="10960596" cy="0"/>
          </a:xfrm>
          <a:prstGeom prst="line">
            <a:avLst/>
          </a:prstGeom>
          <a:ln>
            <a:solidFill>
              <a:schemeClr val="bg1">
                <a:lumMod val="8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4114" y="6272473"/>
            <a:ext cx="109605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7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ctr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 algn="ctr">
              <a:defRPr sz="4300"/>
            </a:lvl1pPr>
            <a:lvl2pPr algn="ctr">
              <a:defRPr sz="3700"/>
            </a:lvl2pPr>
            <a:lvl3pPr algn="ctr">
              <a:defRPr sz="3200"/>
            </a:lvl3pPr>
            <a:lvl4pPr algn="ctr">
              <a:defRPr sz="2700"/>
            </a:lvl4pPr>
            <a:lvl5pPr algn="ctr"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55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7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9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9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99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76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41D3-26C1-481A-A8BB-66D4049DF4C4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5"/>
            <a:ext cx="5930678" cy="711081"/>
          </a:xfrm>
        </p:spPr>
        <p:txBody>
          <a:bodyPr>
            <a:normAutofit/>
          </a:bodyPr>
          <a:lstStyle>
            <a:lvl1pPr algn="ctr">
              <a:defRPr sz="3599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273" y="6342490"/>
            <a:ext cx="2742486" cy="365125"/>
          </a:xfrm>
        </p:spPr>
        <p:txBody>
          <a:bodyPr/>
          <a:lstStyle/>
          <a:p>
            <a:endParaRPr lang="en-US">
              <a:latin typeface="Abadi" panose="020B06040201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32" y="6356351"/>
            <a:ext cx="2844059" cy="365125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36524"/>
            <a:ext cx="10969943" cy="7110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4114" y="6272473"/>
            <a:ext cx="109605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4114" y="6272473"/>
            <a:ext cx="10960596" cy="0"/>
          </a:xfrm>
          <a:prstGeom prst="line">
            <a:avLst/>
          </a:prstGeom>
          <a:ln>
            <a:solidFill>
              <a:schemeClr val="bg1">
                <a:lumMod val="85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5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84A9D-09B3-4632-A4F1-2CB6F2F2BDC6}"/>
              </a:ext>
            </a:extLst>
          </p:cNvPr>
          <p:cNvSpPr/>
          <p:nvPr userDrawn="1"/>
        </p:nvSpPr>
        <p:spPr>
          <a:xfrm>
            <a:off x="0" y="0"/>
            <a:ext cx="12188825" cy="1246453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95EFC74-059C-40D0-AA56-E9BC70D8C796}"/>
              </a:ext>
            </a:extLst>
          </p:cNvPr>
          <p:cNvCxnSpPr/>
          <p:nvPr userDrawn="1"/>
        </p:nvCxnSpPr>
        <p:spPr>
          <a:xfrm>
            <a:off x="614114" y="6272473"/>
            <a:ext cx="109605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4" r:id="rId8"/>
    <p:sldLayoutId id="2147483662" r:id="rId9"/>
    <p:sldLayoutId id="2147483655" r:id="rId10"/>
    <p:sldLayoutId id="214748366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218987" rtl="0" eaLnBrk="1" latinLnBrk="0" hangingPunct="1">
        <a:spcBef>
          <a:spcPct val="20000"/>
        </a:spcBef>
        <a:buFontTx/>
        <a:buNone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609494" indent="0" algn="ctr" defTabSz="1218987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218986" indent="0" algn="ctr" defTabSz="1218987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828480" indent="0" algn="ctr" defTabSz="1218987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437973" indent="0" algn="ctr" defTabSz="1218987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latin typeface="Abadi" panose="020B0604020104020204" pitchFamily="34" charset="0"/>
              </a:rPr>
              <a:t>ACP | Séminaire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FA717-15E7-42EC-94A2-3073080A5904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F926A8-3232-4D68-A1E3-04746922DA53}"/>
              </a:ext>
            </a:extLst>
          </p:cNvPr>
          <p:cNvSpPr/>
          <p:nvPr userDrawn="1"/>
        </p:nvSpPr>
        <p:spPr>
          <a:xfrm>
            <a:off x="0" y="0"/>
            <a:ext cx="12188825" cy="12464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E1EBDE00-49A7-4215-A300-7440F78F7928}"/>
              </a:ext>
            </a:extLst>
          </p:cNvPr>
          <p:cNvCxnSpPr/>
          <p:nvPr userDrawn="1"/>
        </p:nvCxnSpPr>
        <p:spPr>
          <a:xfrm>
            <a:off x="614114" y="6272473"/>
            <a:ext cx="109605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2398463" y="893"/>
            <a:ext cx="4530981" cy="6139866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gradFill flip="none" rotWithShape="1"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" y="3183978"/>
            <a:ext cx="2834547" cy="2581816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0" y="3914088"/>
            <a:ext cx="3977616" cy="2380293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gradFill>
            <a:gsLst>
              <a:gs pos="0">
                <a:srgbClr val="1B4B7F"/>
              </a:gs>
              <a:gs pos="48000">
                <a:srgbClr val="25A7FF"/>
              </a:gs>
              <a:gs pos="100000">
                <a:srgbClr val="64E9FF"/>
              </a:gs>
            </a:gsLst>
            <a:lin ang="16200000" scaled="1"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045342" y="3210406"/>
            <a:ext cx="543453" cy="606223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r>
              <a:rPr lang="en-US" sz="1799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663128" y="2812314"/>
            <a:ext cx="269250" cy="290722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Freeform 7"/>
          <p:cNvSpPr>
            <a:spLocks/>
          </p:cNvSpPr>
          <p:nvPr/>
        </p:nvSpPr>
        <p:spPr bwMode="auto">
          <a:xfrm>
            <a:off x="957" y="2265877"/>
            <a:ext cx="2834547" cy="2581816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2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281DA7-131D-4597-8F75-90E424690386}"/>
              </a:ext>
            </a:extLst>
          </p:cNvPr>
          <p:cNvGrpSpPr/>
          <p:nvPr/>
        </p:nvGrpSpPr>
        <p:grpSpPr>
          <a:xfrm>
            <a:off x="219398" y="3309707"/>
            <a:ext cx="3123222" cy="1558861"/>
            <a:chOff x="206961" y="3524288"/>
            <a:chExt cx="1788930" cy="1171499"/>
          </a:xfrm>
        </p:grpSpPr>
        <p:sp>
          <p:nvSpPr>
            <p:cNvPr id="69" name="Rectangle 68"/>
            <p:cNvSpPr/>
            <p:nvPr/>
          </p:nvSpPr>
          <p:spPr>
            <a:xfrm>
              <a:off x="281343" y="4050563"/>
              <a:ext cx="1714548" cy="485609"/>
            </a:xfrm>
            <a:prstGeom prst="rect">
              <a:avLst/>
            </a:prstGeom>
            <a:noFill/>
          </p:spPr>
          <p:txBody>
            <a:bodyPr wrap="square" lIns="91416" tIns="45708" rIns="91416" bIns="45708">
              <a:spAutoFit/>
            </a:bodyPr>
            <a:lstStyle/>
            <a:p>
              <a:pPr defTabSz="914126"/>
              <a:r>
                <a:rPr lang="en-US" sz="3599" spc="200">
                  <a:ln w="0">
                    <a:noFill/>
                  </a:ln>
                  <a:solidFill>
                    <a:srgbClr val="0070C0"/>
                  </a:solidFill>
                  <a:latin typeface="Abadi" panose="020B0604020104020204" pitchFamily="34" charset="0"/>
                </a:rPr>
                <a:t>2024 ACP</a:t>
              </a: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rgbClr val="92E3FC">
                <a:alpha val="86000"/>
              </a:srgbClr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239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5959573" y="313964"/>
            <a:ext cx="1279827" cy="127982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6087853" y="442245"/>
            <a:ext cx="1023265" cy="1023265"/>
          </a:xfrm>
          <a:prstGeom prst="ellipse">
            <a:avLst/>
          </a:prstGeom>
          <a:gradFill flip="none" rotWithShape="1">
            <a:gsLst>
              <a:gs pos="100000">
                <a:srgbClr val="007FD6"/>
              </a:gs>
              <a:gs pos="0">
                <a:srgbClr val="09D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reeform 29"/>
          <p:cNvSpPr>
            <a:spLocks noEditPoints="1"/>
          </p:cNvSpPr>
          <p:nvPr/>
        </p:nvSpPr>
        <p:spPr bwMode="auto">
          <a:xfrm>
            <a:off x="6340804" y="665385"/>
            <a:ext cx="517361" cy="545997"/>
          </a:xfrm>
          <a:custGeom>
            <a:avLst/>
            <a:gdLst>
              <a:gd name="T0" fmla="*/ 201 w 456"/>
              <a:gd name="T1" fmla="*/ 370 h 481"/>
              <a:gd name="T2" fmla="*/ 174 w 456"/>
              <a:gd name="T3" fmla="*/ 481 h 481"/>
              <a:gd name="T4" fmla="*/ 271 w 456"/>
              <a:gd name="T5" fmla="*/ 420 h 481"/>
              <a:gd name="T6" fmla="*/ 259 w 456"/>
              <a:gd name="T7" fmla="*/ 408 h 481"/>
              <a:gd name="T8" fmla="*/ 259 w 456"/>
              <a:gd name="T9" fmla="*/ 449 h 481"/>
              <a:gd name="T10" fmla="*/ 220 w 456"/>
              <a:gd name="T11" fmla="*/ 437 h 481"/>
              <a:gd name="T12" fmla="*/ 203 w 456"/>
              <a:gd name="T13" fmla="*/ 414 h 481"/>
              <a:gd name="T14" fmla="*/ 204 w 456"/>
              <a:gd name="T15" fmla="*/ 386 h 481"/>
              <a:gd name="T16" fmla="*/ 228 w 456"/>
              <a:gd name="T17" fmla="*/ 354 h 481"/>
              <a:gd name="T18" fmla="*/ 252 w 456"/>
              <a:gd name="T19" fmla="*/ 386 h 481"/>
              <a:gd name="T20" fmla="*/ 149 w 456"/>
              <a:gd name="T21" fmla="*/ 338 h 481"/>
              <a:gd name="T22" fmla="*/ 51 w 456"/>
              <a:gd name="T23" fmla="*/ 330 h 481"/>
              <a:gd name="T24" fmla="*/ 28 w 456"/>
              <a:gd name="T25" fmla="*/ 426 h 481"/>
              <a:gd name="T26" fmla="*/ 111 w 456"/>
              <a:gd name="T27" fmla="*/ 374 h 481"/>
              <a:gd name="T28" fmla="*/ 98 w 456"/>
              <a:gd name="T29" fmla="*/ 394 h 481"/>
              <a:gd name="T30" fmla="*/ 66 w 456"/>
              <a:gd name="T31" fmla="*/ 386 h 481"/>
              <a:gd name="T32" fmla="*/ 55 w 456"/>
              <a:gd name="T33" fmla="*/ 367 h 481"/>
              <a:gd name="T34" fmla="*/ 54 w 456"/>
              <a:gd name="T35" fmla="*/ 347 h 481"/>
              <a:gd name="T36" fmla="*/ 74 w 456"/>
              <a:gd name="T37" fmla="*/ 322 h 481"/>
              <a:gd name="T38" fmla="*/ 95 w 456"/>
              <a:gd name="T39" fmla="*/ 347 h 481"/>
              <a:gd name="T40" fmla="*/ 93 w 456"/>
              <a:gd name="T41" fmla="*/ 367 h 481"/>
              <a:gd name="T42" fmla="*/ 404 w 456"/>
              <a:gd name="T43" fmla="*/ 330 h 481"/>
              <a:gd name="T44" fmla="*/ 306 w 456"/>
              <a:gd name="T45" fmla="*/ 338 h 481"/>
              <a:gd name="T46" fmla="*/ 381 w 456"/>
              <a:gd name="T47" fmla="*/ 400 h 481"/>
              <a:gd name="T48" fmla="*/ 456 w 456"/>
              <a:gd name="T49" fmla="*/ 338 h 481"/>
              <a:gd name="T50" fmla="*/ 389 w 456"/>
              <a:gd name="T51" fmla="*/ 386 h 481"/>
              <a:gd name="T52" fmla="*/ 358 w 456"/>
              <a:gd name="T53" fmla="*/ 394 h 481"/>
              <a:gd name="T54" fmla="*/ 356 w 456"/>
              <a:gd name="T55" fmla="*/ 361 h 481"/>
              <a:gd name="T56" fmla="*/ 369 w 456"/>
              <a:gd name="T57" fmla="*/ 345 h 481"/>
              <a:gd name="T58" fmla="*/ 389 w 456"/>
              <a:gd name="T59" fmla="*/ 337 h 481"/>
              <a:gd name="T60" fmla="*/ 419 w 456"/>
              <a:gd name="T61" fmla="*/ 349 h 481"/>
              <a:gd name="T62" fmla="*/ 401 w 456"/>
              <a:gd name="T63" fmla="*/ 376 h 481"/>
              <a:gd name="T64" fmla="*/ 129 w 456"/>
              <a:gd name="T65" fmla="*/ 283 h 481"/>
              <a:gd name="T66" fmla="*/ 263 w 456"/>
              <a:gd name="T67" fmla="*/ 182 h 481"/>
              <a:gd name="T68" fmla="*/ 160 w 456"/>
              <a:gd name="T69" fmla="*/ 126 h 481"/>
              <a:gd name="T70" fmla="*/ 147 w 456"/>
              <a:gd name="T71" fmla="*/ 266 h 481"/>
              <a:gd name="T72" fmla="*/ 227 w 456"/>
              <a:gd name="T73" fmla="*/ 77 h 481"/>
              <a:gd name="T74" fmla="*/ 177 w 456"/>
              <a:gd name="T75" fmla="*/ 126 h 481"/>
              <a:gd name="T76" fmla="*/ 218 w 456"/>
              <a:gd name="T77" fmla="*/ 46 h 481"/>
              <a:gd name="T78" fmla="*/ 236 w 456"/>
              <a:gd name="T79" fmla="*/ 46 h 481"/>
              <a:gd name="T80" fmla="*/ 310 w 456"/>
              <a:gd name="T81" fmla="*/ 31 h 481"/>
              <a:gd name="T82" fmla="*/ 307 w 456"/>
              <a:gd name="T83" fmla="*/ 117 h 481"/>
              <a:gd name="T84" fmla="*/ 307 w 456"/>
              <a:gd name="T85" fmla="*/ 135 h 481"/>
              <a:gd name="T86" fmla="*/ 132 w 456"/>
              <a:gd name="T87" fmla="*/ 43 h 481"/>
              <a:gd name="T88" fmla="*/ 164 w 456"/>
              <a:gd name="T89" fmla="*/ 75 h 481"/>
              <a:gd name="T90" fmla="*/ 101 w 456"/>
              <a:gd name="T91" fmla="*/ 117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6" h="481">
                <a:moveTo>
                  <a:pt x="254" y="370"/>
                </a:moveTo>
                <a:cubicBezTo>
                  <a:pt x="228" y="316"/>
                  <a:pt x="228" y="316"/>
                  <a:pt x="228" y="316"/>
                </a:cubicBezTo>
                <a:cubicBezTo>
                  <a:pt x="201" y="370"/>
                  <a:pt x="201" y="370"/>
                  <a:pt x="201" y="370"/>
                </a:cubicBezTo>
                <a:cubicBezTo>
                  <a:pt x="141" y="379"/>
                  <a:pt x="141" y="379"/>
                  <a:pt x="141" y="379"/>
                </a:cubicBezTo>
                <a:cubicBezTo>
                  <a:pt x="185" y="420"/>
                  <a:pt x="185" y="420"/>
                  <a:pt x="185" y="420"/>
                </a:cubicBezTo>
                <a:cubicBezTo>
                  <a:pt x="174" y="481"/>
                  <a:pt x="174" y="481"/>
                  <a:pt x="174" y="481"/>
                </a:cubicBezTo>
                <a:cubicBezTo>
                  <a:pt x="228" y="451"/>
                  <a:pt x="228" y="451"/>
                  <a:pt x="228" y="451"/>
                </a:cubicBezTo>
                <a:cubicBezTo>
                  <a:pt x="281" y="481"/>
                  <a:pt x="281" y="481"/>
                  <a:pt x="281" y="481"/>
                </a:cubicBezTo>
                <a:cubicBezTo>
                  <a:pt x="271" y="420"/>
                  <a:pt x="271" y="420"/>
                  <a:pt x="271" y="420"/>
                </a:cubicBezTo>
                <a:cubicBezTo>
                  <a:pt x="314" y="379"/>
                  <a:pt x="314" y="379"/>
                  <a:pt x="314" y="379"/>
                </a:cubicBezTo>
                <a:lnTo>
                  <a:pt x="254" y="370"/>
                </a:lnTo>
                <a:close/>
                <a:moveTo>
                  <a:pt x="259" y="408"/>
                </a:moveTo>
                <a:cubicBezTo>
                  <a:pt x="253" y="414"/>
                  <a:pt x="253" y="414"/>
                  <a:pt x="253" y="414"/>
                </a:cubicBezTo>
                <a:cubicBezTo>
                  <a:pt x="254" y="423"/>
                  <a:pt x="254" y="423"/>
                  <a:pt x="254" y="423"/>
                </a:cubicBezTo>
                <a:cubicBezTo>
                  <a:pt x="259" y="449"/>
                  <a:pt x="259" y="449"/>
                  <a:pt x="259" y="449"/>
                </a:cubicBezTo>
                <a:cubicBezTo>
                  <a:pt x="236" y="437"/>
                  <a:pt x="236" y="437"/>
                  <a:pt x="236" y="437"/>
                </a:cubicBezTo>
                <a:cubicBezTo>
                  <a:pt x="228" y="432"/>
                  <a:pt x="228" y="432"/>
                  <a:pt x="228" y="432"/>
                </a:cubicBezTo>
                <a:cubicBezTo>
                  <a:pt x="220" y="437"/>
                  <a:pt x="220" y="437"/>
                  <a:pt x="220" y="437"/>
                </a:cubicBezTo>
                <a:cubicBezTo>
                  <a:pt x="197" y="449"/>
                  <a:pt x="197" y="449"/>
                  <a:pt x="197" y="449"/>
                </a:cubicBezTo>
                <a:cubicBezTo>
                  <a:pt x="201" y="423"/>
                  <a:pt x="201" y="423"/>
                  <a:pt x="201" y="423"/>
                </a:cubicBezTo>
                <a:cubicBezTo>
                  <a:pt x="203" y="414"/>
                  <a:pt x="203" y="414"/>
                  <a:pt x="203" y="414"/>
                </a:cubicBezTo>
                <a:cubicBezTo>
                  <a:pt x="196" y="408"/>
                  <a:pt x="196" y="408"/>
                  <a:pt x="196" y="408"/>
                </a:cubicBezTo>
                <a:cubicBezTo>
                  <a:pt x="178" y="390"/>
                  <a:pt x="178" y="390"/>
                  <a:pt x="178" y="390"/>
                </a:cubicBezTo>
                <a:cubicBezTo>
                  <a:pt x="204" y="386"/>
                  <a:pt x="204" y="386"/>
                  <a:pt x="204" y="386"/>
                </a:cubicBezTo>
                <a:cubicBezTo>
                  <a:pt x="212" y="385"/>
                  <a:pt x="212" y="385"/>
                  <a:pt x="212" y="385"/>
                </a:cubicBezTo>
                <a:cubicBezTo>
                  <a:pt x="216" y="377"/>
                  <a:pt x="216" y="377"/>
                  <a:pt x="216" y="377"/>
                </a:cubicBezTo>
                <a:cubicBezTo>
                  <a:pt x="228" y="354"/>
                  <a:pt x="228" y="354"/>
                  <a:pt x="228" y="354"/>
                </a:cubicBezTo>
                <a:cubicBezTo>
                  <a:pt x="239" y="377"/>
                  <a:pt x="239" y="377"/>
                  <a:pt x="239" y="377"/>
                </a:cubicBezTo>
                <a:cubicBezTo>
                  <a:pt x="243" y="385"/>
                  <a:pt x="243" y="385"/>
                  <a:pt x="243" y="385"/>
                </a:cubicBezTo>
                <a:cubicBezTo>
                  <a:pt x="252" y="386"/>
                  <a:pt x="252" y="386"/>
                  <a:pt x="252" y="386"/>
                </a:cubicBezTo>
                <a:cubicBezTo>
                  <a:pt x="278" y="390"/>
                  <a:pt x="278" y="390"/>
                  <a:pt x="278" y="390"/>
                </a:cubicBezTo>
                <a:lnTo>
                  <a:pt x="259" y="408"/>
                </a:lnTo>
                <a:close/>
                <a:moveTo>
                  <a:pt x="149" y="338"/>
                </a:moveTo>
                <a:cubicBezTo>
                  <a:pt x="97" y="330"/>
                  <a:pt x="97" y="330"/>
                  <a:pt x="97" y="330"/>
                </a:cubicBezTo>
                <a:cubicBezTo>
                  <a:pt x="74" y="284"/>
                  <a:pt x="74" y="284"/>
                  <a:pt x="74" y="284"/>
                </a:cubicBezTo>
                <a:cubicBezTo>
                  <a:pt x="51" y="330"/>
                  <a:pt x="51" y="330"/>
                  <a:pt x="51" y="330"/>
                </a:cubicBezTo>
                <a:cubicBezTo>
                  <a:pt x="0" y="338"/>
                  <a:pt x="0" y="338"/>
                  <a:pt x="0" y="338"/>
                </a:cubicBezTo>
                <a:cubicBezTo>
                  <a:pt x="37" y="374"/>
                  <a:pt x="37" y="374"/>
                  <a:pt x="37" y="374"/>
                </a:cubicBezTo>
                <a:cubicBezTo>
                  <a:pt x="28" y="426"/>
                  <a:pt x="28" y="426"/>
                  <a:pt x="28" y="426"/>
                </a:cubicBezTo>
                <a:cubicBezTo>
                  <a:pt x="74" y="400"/>
                  <a:pt x="74" y="400"/>
                  <a:pt x="74" y="400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1" y="374"/>
                  <a:pt x="111" y="374"/>
                  <a:pt x="111" y="374"/>
                </a:cubicBezTo>
                <a:lnTo>
                  <a:pt x="149" y="338"/>
                </a:lnTo>
                <a:close/>
                <a:moveTo>
                  <a:pt x="95" y="376"/>
                </a:moveTo>
                <a:cubicBezTo>
                  <a:pt x="98" y="394"/>
                  <a:pt x="98" y="394"/>
                  <a:pt x="98" y="394"/>
                </a:cubicBezTo>
                <a:cubicBezTo>
                  <a:pt x="82" y="386"/>
                  <a:pt x="82" y="386"/>
                  <a:pt x="82" y="386"/>
                </a:cubicBezTo>
                <a:cubicBezTo>
                  <a:pt x="74" y="381"/>
                  <a:pt x="74" y="381"/>
                  <a:pt x="74" y="381"/>
                </a:cubicBezTo>
                <a:cubicBezTo>
                  <a:pt x="66" y="386"/>
                  <a:pt x="66" y="386"/>
                  <a:pt x="66" y="386"/>
                </a:cubicBezTo>
                <a:cubicBezTo>
                  <a:pt x="51" y="394"/>
                  <a:pt x="51" y="394"/>
                  <a:pt x="51" y="394"/>
                </a:cubicBezTo>
                <a:cubicBezTo>
                  <a:pt x="54" y="376"/>
                  <a:pt x="54" y="376"/>
                  <a:pt x="54" y="376"/>
                </a:cubicBezTo>
                <a:cubicBezTo>
                  <a:pt x="55" y="367"/>
                  <a:pt x="55" y="367"/>
                  <a:pt x="55" y="367"/>
                </a:cubicBezTo>
                <a:cubicBezTo>
                  <a:pt x="49" y="361"/>
                  <a:pt x="49" y="361"/>
                  <a:pt x="49" y="361"/>
                </a:cubicBezTo>
                <a:cubicBezTo>
                  <a:pt x="36" y="349"/>
                  <a:pt x="36" y="349"/>
                  <a:pt x="36" y="349"/>
                </a:cubicBezTo>
                <a:cubicBezTo>
                  <a:pt x="54" y="347"/>
                  <a:pt x="54" y="347"/>
                  <a:pt x="54" y="347"/>
                </a:cubicBezTo>
                <a:cubicBezTo>
                  <a:pt x="63" y="345"/>
                  <a:pt x="63" y="345"/>
                  <a:pt x="63" y="345"/>
                </a:cubicBezTo>
                <a:cubicBezTo>
                  <a:pt x="67" y="337"/>
                  <a:pt x="67" y="337"/>
                  <a:pt x="67" y="337"/>
                </a:cubicBezTo>
                <a:cubicBezTo>
                  <a:pt x="74" y="322"/>
                  <a:pt x="74" y="322"/>
                  <a:pt x="74" y="322"/>
                </a:cubicBezTo>
                <a:cubicBezTo>
                  <a:pt x="82" y="337"/>
                  <a:pt x="82" y="337"/>
                  <a:pt x="82" y="337"/>
                </a:cubicBezTo>
                <a:cubicBezTo>
                  <a:pt x="86" y="345"/>
                  <a:pt x="86" y="345"/>
                  <a:pt x="86" y="345"/>
                </a:cubicBezTo>
                <a:cubicBezTo>
                  <a:pt x="95" y="347"/>
                  <a:pt x="95" y="347"/>
                  <a:pt x="95" y="347"/>
                </a:cubicBezTo>
                <a:cubicBezTo>
                  <a:pt x="112" y="349"/>
                  <a:pt x="112" y="349"/>
                  <a:pt x="112" y="349"/>
                </a:cubicBezTo>
                <a:cubicBezTo>
                  <a:pt x="100" y="361"/>
                  <a:pt x="100" y="361"/>
                  <a:pt x="100" y="361"/>
                </a:cubicBezTo>
                <a:cubicBezTo>
                  <a:pt x="93" y="367"/>
                  <a:pt x="93" y="367"/>
                  <a:pt x="93" y="367"/>
                </a:cubicBezTo>
                <a:lnTo>
                  <a:pt x="95" y="376"/>
                </a:lnTo>
                <a:close/>
                <a:moveTo>
                  <a:pt x="456" y="338"/>
                </a:moveTo>
                <a:cubicBezTo>
                  <a:pt x="404" y="330"/>
                  <a:pt x="404" y="330"/>
                  <a:pt x="404" y="330"/>
                </a:cubicBezTo>
                <a:cubicBezTo>
                  <a:pt x="381" y="284"/>
                  <a:pt x="381" y="284"/>
                  <a:pt x="381" y="284"/>
                </a:cubicBezTo>
                <a:cubicBezTo>
                  <a:pt x="358" y="330"/>
                  <a:pt x="358" y="330"/>
                  <a:pt x="358" y="330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44" y="374"/>
                  <a:pt x="344" y="374"/>
                  <a:pt x="344" y="374"/>
                </a:cubicBezTo>
                <a:cubicBezTo>
                  <a:pt x="335" y="426"/>
                  <a:pt x="335" y="426"/>
                  <a:pt x="335" y="426"/>
                </a:cubicBezTo>
                <a:cubicBezTo>
                  <a:pt x="381" y="400"/>
                  <a:pt x="381" y="400"/>
                  <a:pt x="381" y="400"/>
                </a:cubicBezTo>
                <a:cubicBezTo>
                  <a:pt x="427" y="426"/>
                  <a:pt x="427" y="426"/>
                  <a:pt x="427" y="426"/>
                </a:cubicBezTo>
                <a:cubicBezTo>
                  <a:pt x="418" y="374"/>
                  <a:pt x="418" y="374"/>
                  <a:pt x="418" y="374"/>
                </a:cubicBezTo>
                <a:lnTo>
                  <a:pt x="456" y="338"/>
                </a:lnTo>
                <a:close/>
                <a:moveTo>
                  <a:pt x="401" y="376"/>
                </a:moveTo>
                <a:cubicBezTo>
                  <a:pt x="405" y="394"/>
                  <a:pt x="405" y="394"/>
                  <a:pt x="405" y="394"/>
                </a:cubicBezTo>
                <a:cubicBezTo>
                  <a:pt x="389" y="386"/>
                  <a:pt x="389" y="386"/>
                  <a:pt x="389" y="386"/>
                </a:cubicBezTo>
                <a:cubicBezTo>
                  <a:pt x="381" y="381"/>
                  <a:pt x="381" y="381"/>
                  <a:pt x="381" y="381"/>
                </a:cubicBezTo>
                <a:cubicBezTo>
                  <a:pt x="373" y="386"/>
                  <a:pt x="373" y="386"/>
                  <a:pt x="373" y="386"/>
                </a:cubicBezTo>
                <a:cubicBezTo>
                  <a:pt x="358" y="394"/>
                  <a:pt x="358" y="394"/>
                  <a:pt x="358" y="394"/>
                </a:cubicBezTo>
                <a:cubicBezTo>
                  <a:pt x="361" y="376"/>
                  <a:pt x="361" y="376"/>
                  <a:pt x="361" y="376"/>
                </a:cubicBezTo>
                <a:cubicBezTo>
                  <a:pt x="362" y="367"/>
                  <a:pt x="362" y="367"/>
                  <a:pt x="362" y="367"/>
                </a:cubicBezTo>
                <a:cubicBezTo>
                  <a:pt x="356" y="361"/>
                  <a:pt x="356" y="361"/>
                  <a:pt x="356" y="361"/>
                </a:cubicBezTo>
                <a:cubicBezTo>
                  <a:pt x="343" y="349"/>
                  <a:pt x="343" y="349"/>
                  <a:pt x="343" y="349"/>
                </a:cubicBezTo>
                <a:cubicBezTo>
                  <a:pt x="361" y="347"/>
                  <a:pt x="361" y="347"/>
                  <a:pt x="361" y="347"/>
                </a:cubicBezTo>
                <a:cubicBezTo>
                  <a:pt x="369" y="345"/>
                  <a:pt x="369" y="345"/>
                  <a:pt x="369" y="345"/>
                </a:cubicBezTo>
                <a:cubicBezTo>
                  <a:pt x="373" y="337"/>
                  <a:pt x="373" y="337"/>
                  <a:pt x="373" y="337"/>
                </a:cubicBezTo>
                <a:cubicBezTo>
                  <a:pt x="381" y="322"/>
                  <a:pt x="381" y="322"/>
                  <a:pt x="381" y="322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93" y="345"/>
                  <a:pt x="393" y="345"/>
                  <a:pt x="393" y="345"/>
                </a:cubicBezTo>
                <a:cubicBezTo>
                  <a:pt x="401" y="347"/>
                  <a:pt x="401" y="347"/>
                  <a:pt x="401" y="347"/>
                </a:cubicBezTo>
                <a:cubicBezTo>
                  <a:pt x="419" y="349"/>
                  <a:pt x="419" y="349"/>
                  <a:pt x="419" y="349"/>
                </a:cubicBezTo>
                <a:cubicBezTo>
                  <a:pt x="407" y="361"/>
                  <a:pt x="407" y="361"/>
                  <a:pt x="407" y="361"/>
                </a:cubicBezTo>
                <a:cubicBezTo>
                  <a:pt x="400" y="367"/>
                  <a:pt x="400" y="367"/>
                  <a:pt x="400" y="367"/>
                </a:cubicBezTo>
                <a:lnTo>
                  <a:pt x="401" y="376"/>
                </a:lnTo>
                <a:close/>
                <a:moveTo>
                  <a:pt x="191" y="183"/>
                </a:moveTo>
                <a:cubicBezTo>
                  <a:pt x="155" y="197"/>
                  <a:pt x="129" y="233"/>
                  <a:pt x="129" y="274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327" y="283"/>
                  <a:pt x="327" y="283"/>
                  <a:pt x="327" y="283"/>
                </a:cubicBezTo>
                <a:cubicBezTo>
                  <a:pt x="327" y="274"/>
                  <a:pt x="327" y="274"/>
                  <a:pt x="327" y="274"/>
                </a:cubicBezTo>
                <a:cubicBezTo>
                  <a:pt x="327" y="232"/>
                  <a:pt x="300" y="197"/>
                  <a:pt x="263" y="182"/>
                </a:cubicBezTo>
                <a:cubicBezTo>
                  <a:pt x="282" y="170"/>
                  <a:pt x="294" y="150"/>
                  <a:pt x="294" y="126"/>
                </a:cubicBezTo>
                <a:cubicBezTo>
                  <a:pt x="294" y="89"/>
                  <a:pt x="264" y="59"/>
                  <a:pt x="227" y="59"/>
                </a:cubicBezTo>
                <a:cubicBezTo>
                  <a:pt x="190" y="59"/>
                  <a:pt x="160" y="89"/>
                  <a:pt x="160" y="126"/>
                </a:cubicBezTo>
                <a:cubicBezTo>
                  <a:pt x="160" y="150"/>
                  <a:pt x="172" y="171"/>
                  <a:pt x="191" y="183"/>
                </a:cubicBezTo>
                <a:close/>
                <a:moveTo>
                  <a:pt x="309" y="266"/>
                </a:moveTo>
                <a:cubicBezTo>
                  <a:pt x="147" y="266"/>
                  <a:pt x="147" y="266"/>
                  <a:pt x="147" y="266"/>
                </a:cubicBezTo>
                <a:cubicBezTo>
                  <a:pt x="151" y="225"/>
                  <a:pt x="186" y="193"/>
                  <a:pt x="228" y="193"/>
                </a:cubicBezTo>
                <a:cubicBezTo>
                  <a:pt x="270" y="193"/>
                  <a:pt x="304" y="225"/>
                  <a:pt x="309" y="266"/>
                </a:cubicBezTo>
                <a:close/>
                <a:moveTo>
                  <a:pt x="227" y="77"/>
                </a:moveTo>
                <a:cubicBezTo>
                  <a:pt x="254" y="77"/>
                  <a:pt x="276" y="99"/>
                  <a:pt x="276" y="126"/>
                </a:cubicBezTo>
                <a:cubicBezTo>
                  <a:pt x="276" y="153"/>
                  <a:pt x="254" y="175"/>
                  <a:pt x="227" y="175"/>
                </a:cubicBezTo>
                <a:cubicBezTo>
                  <a:pt x="200" y="175"/>
                  <a:pt x="177" y="153"/>
                  <a:pt x="177" y="126"/>
                </a:cubicBezTo>
                <a:cubicBezTo>
                  <a:pt x="177" y="99"/>
                  <a:pt x="200" y="77"/>
                  <a:pt x="227" y="77"/>
                </a:cubicBezTo>
                <a:close/>
                <a:moveTo>
                  <a:pt x="236" y="46"/>
                </a:moveTo>
                <a:cubicBezTo>
                  <a:pt x="218" y="46"/>
                  <a:pt x="218" y="46"/>
                  <a:pt x="218" y="46"/>
                </a:cubicBezTo>
                <a:cubicBezTo>
                  <a:pt x="218" y="0"/>
                  <a:pt x="218" y="0"/>
                  <a:pt x="218" y="0"/>
                </a:cubicBezTo>
                <a:cubicBezTo>
                  <a:pt x="236" y="0"/>
                  <a:pt x="236" y="0"/>
                  <a:pt x="236" y="0"/>
                </a:cubicBezTo>
                <a:lnTo>
                  <a:pt x="236" y="46"/>
                </a:lnTo>
                <a:close/>
                <a:moveTo>
                  <a:pt x="290" y="75"/>
                </a:moveTo>
                <a:cubicBezTo>
                  <a:pt x="277" y="63"/>
                  <a:pt x="277" y="63"/>
                  <a:pt x="277" y="63"/>
                </a:cubicBezTo>
                <a:cubicBezTo>
                  <a:pt x="310" y="31"/>
                  <a:pt x="310" y="31"/>
                  <a:pt x="310" y="31"/>
                </a:cubicBezTo>
                <a:cubicBezTo>
                  <a:pt x="322" y="43"/>
                  <a:pt x="322" y="43"/>
                  <a:pt x="322" y="43"/>
                </a:cubicBezTo>
                <a:lnTo>
                  <a:pt x="290" y="75"/>
                </a:lnTo>
                <a:close/>
                <a:moveTo>
                  <a:pt x="307" y="117"/>
                </a:moveTo>
                <a:cubicBezTo>
                  <a:pt x="353" y="117"/>
                  <a:pt x="353" y="117"/>
                  <a:pt x="353" y="117"/>
                </a:cubicBezTo>
                <a:cubicBezTo>
                  <a:pt x="353" y="135"/>
                  <a:pt x="353" y="135"/>
                  <a:pt x="353" y="135"/>
                </a:cubicBezTo>
                <a:cubicBezTo>
                  <a:pt x="307" y="135"/>
                  <a:pt x="307" y="135"/>
                  <a:pt x="307" y="135"/>
                </a:cubicBezTo>
                <a:lnTo>
                  <a:pt x="307" y="117"/>
                </a:lnTo>
                <a:close/>
                <a:moveTo>
                  <a:pt x="164" y="75"/>
                </a:moveTo>
                <a:cubicBezTo>
                  <a:pt x="132" y="43"/>
                  <a:pt x="132" y="43"/>
                  <a:pt x="132" y="43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76" y="63"/>
                  <a:pt x="176" y="63"/>
                  <a:pt x="176" y="63"/>
                </a:cubicBezTo>
                <a:lnTo>
                  <a:pt x="164" y="75"/>
                </a:lnTo>
                <a:close/>
                <a:moveTo>
                  <a:pt x="146" y="135"/>
                </a:moveTo>
                <a:cubicBezTo>
                  <a:pt x="101" y="135"/>
                  <a:pt x="101" y="135"/>
                  <a:pt x="101" y="135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46" y="117"/>
                  <a:pt x="146" y="117"/>
                  <a:pt x="146" y="117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073229" y="1684294"/>
            <a:ext cx="1279827" cy="1279827"/>
            <a:chOff x="5442991" y="1385888"/>
            <a:chExt cx="1362075" cy="1362075"/>
          </a:xfrm>
        </p:grpSpPr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913208" y="4277521"/>
            <a:ext cx="1279827" cy="1279827"/>
            <a:chOff x="5442991" y="1385888"/>
            <a:chExt cx="1362075" cy="1362075"/>
          </a:xfrm>
        </p:grpSpPr>
        <p:sp>
          <p:nvSpPr>
            <p:cNvPr id="121" name="Oval 19"/>
            <p:cNvSpPr>
              <a:spLocks noChangeArrowheads="1"/>
            </p:cNvSpPr>
            <p:nvPr/>
          </p:nvSpPr>
          <p:spPr bwMode="auto">
            <a:xfrm>
              <a:off x="5442991" y="1385888"/>
              <a:ext cx="1362075" cy="1362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Oval 20"/>
            <p:cNvSpPr>
              <a:spLocks noChangeArrowheads="1"/>
            </p:cNvSpPr>
            <p:nvPr/>
          </p:nvSpPr>
          <p:spPr bwMode="auto">
            <a:xfrm>
              <a:off x="5579516" y="1522413"/>
              <a:ext cx="1089025" cy="1089025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020008" y="3053260"/>
            <a:ext cx="1279827" cy="1279827"/>
            <a:chOff x="5858313" y="444851"/>
            <a:chExt cx="1280160" cy="1280160"/>
          </a:xfrm>
        </p:grpSpPr>
        <p:sp>
          <p:nvSpPr>
            <p:cNvPr id="130" name="Oval 19"/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Oval 20"/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52792" y="5491208"/>
            <a:ext cx="1279827" cy="1279827"/>
            <a:chOff x="5858313" y="444851"/>
            <a:chExt cx="1280160" cy="1280160"/>
          </a:xfrm>
        </p:grpSpPr>
        <p:sp>
          <p:nvSpPr>
            <p:cNvPr id="134" name="Oval 19"/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Oval 20"/>
            <p:cNvSpPr>
              <a:spLocks noChangeArrowheads="1"/>
            </p:cNvSpPr>
            <p:nvPr/>
          </p:nvSpPr>
          <p:spPr bwMode="auto">
            <a:xfrm>
              <a:off x="5951485" y="470882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en-US" sz="179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EADB27F8-0164-49D1-9C6A-4F59FC3A4D34}"/>
              </a:ext>
            </a:extLst>
          </p:cNvPr>
          <p:cNvSpPr/>
          <p:nvPr/>
        </p:nvSpPr>
        <p:spPr>
          <a:xfrm>
            <a:off x="635193" y="1562657"/>
            <a:ext cx="4664642" cy="646178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defTabSz="914126"/>
            <a:r>
              <a:rPr lang="en-US" sz="3599" spc="200">
                <a:ln w="0">
                  <a:noFill/>
                </a:ln>
                <a:solidFill>
                  <a:srgbClr val="0070C0"/>
                </a:solidFill>
                <a:latin typeface="Abadi" panose="020B0604020104020204" pitchFamily="34" charset="0"/>
              </a:rPr>
              <a:t>Séminaire Commercial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75F95F1C-FEDF-4A40-B0B1-4FE9D6FD59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760" y="1925216"/>
            <a:ext cx="927660" cy="904763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7797DC54-8E8D-418D-91AA-82E459A3D17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48014" y="3311757"/>
            <a:ext cx="821262" cy="791794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B166F602-DDBC-4363-9DB2-5B50896073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927" y="4581234"/>
            <a:ext cx="669131" cy="669131"/>
          </a:xfrm>
          <a:prstGeom prst="rect">
            <a:avLst/>
          </a:prstGeom>
        </p:spPr>
      </p:pic>
      <p:sp>
        <p:nvSpPr>
          <p:cNvPr id="110" name="Freeform 7">
            <a:extLst>
              <a:ext uri="{FF2B5EF4-FFF2-40B4-BE49-F238E27FC236}">
                <a16:creationId xmlns:a16="http://schemas.microsoft.com/office/drawing/2014/main" id="{93CD2610-0B77-472A-8E4C-310F2169458F}"/>
              </a:ext>
            </a:extLst>
          </p:cNvPr>
          <p:cNvSpPr>
            <a:spLocks noEditPoints="1"/>
          </p:cNvSpPr>
          <p:nvPr/>
        </p:nvSpPr>
        <p:spPr bwMode="auto">
          <a:xfrm>
            <a:off x="2061964" y="5587564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BBBF86-CF2F-4FB2-9429-AF5EF90714F2}"/>
              </a:ext>
            </a:extLst>
          </p:cNvPr>
          <p:cNvSpPr txBox="1"/>
          <p:nvPr/>
        </p:nvSpPr>
        <p:spPr>
          <a:xfrm>
            <a:off x="2202724" y="5805264"/>
            <a:ext cx="50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929F6DB5-074C-4357-B474-A92C02EAE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02" y="3661070"/>
            <a:ext cx="6555441" cy="20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8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E7DA708-5B69-271D-1085-7A7160EC5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92175"/>
              </p:ext>
            </p:extLst>
          </p:nvPr>
        </p:nvGraphicFramePr>
        <p:xfrm>
          <a:off x="5864694" y="2687322"/>
          <a:ext cx="5963680" cy="1312842"/>
        </p:xfrm>
        <a:graphic>
          <a:graphicData uri="http://schemas.openxmlformats.org/drawingml/2006/table">
            <a:tbl>
              <a:tblPr/>
              <a:tblGrid>
                <a:gridCol w="745460">
                  <a:extLst>
                    <a:ext uri="{9D8B030D-6E8A-4147-A177-3AD203B41FA5}">
                      <a16:colId xmlns:a16="http://schemas.microsoft.com/office/drawing/2014/main" val="2736079200"/>
                    </a:ext>
                  </a:extLst>
                </a:gridCol>
                <a:gridCol w="745460">
                  <a:extLst>
                    <a:ext uri="{9D8B030D-6E8A-4147-A177-3AD203B41FA5}">
                      <a16:colId xmlns:a16="http://schemas.microsoft.com/office/drawing/2014/main" val="3930319923"/>
                    </a:ext>
                  </a:extLst>
                </a:gridCol>
                <a:gridCol w="745460">
                  <a:extLst>
                    <a:ext uri="{9D8B030D-6E8A-4147-A177-3AD203B41FA5}">
                      <a16:colId xmlns:a16="http://schemas.microsoft.com/office/drawing/2014/main" val="4013874317"/>
                    </a:ext>
                  </a:extLst>
                </a:gridCol>
                <a:gridCol w="745460">
                  <a:extLst>
                    <a:ext uri="{9D8B030D-6E8A-4147-A177-3AD203B41FA5}">
                      <a16:colId xmlns:a16="http://schemas.microsoft.com/office/drawing/2014/main" val="2400227230"/>
                    </a:ext>
                  </a:extLst>
                </a:gridCol>
                <a:gridCol w="745460">
                  <a:extLst>
                    <a:ext uri="{9D8B030D-6E8A-4147-A177-3AD203B41FA5}">
                      <a16:colId xmlns:a16="http://schemas.microsoft.com/office/drawing/2014/main" val="4015859852"/>
                    </a:ext>
                  </a:extLst>
                </a:gridCol>
                <a:gridCol w="745460">
                  <a:extLst>
                    <a:ext uri="{9D8B030D-6E8A-4147-A177-3AD203B41FA5}">
                      <a16:colId xmlns:a16="http://schemas.microsoft.com/office/drawing/2014/main" val="1300116105"/>
                    </a:ext>
                  </a:extLst>
                </a:gridCol>
                <a:gridCol w="745460">
                  <a:extLst>
                    <a:ext uri="{9D8B030D-6E8A-4147-A177-3AD203B41FA5}">
                      <a16:colId xmlns:a16="http://schemas.microsoft.com/office/drawing/2014/main" val="3680250519"/>
                    </a:ext>
                  </a:extLst>
                </a:gridCol>
                <a:gridCol w="745460">
                  <a:extLst>
                    <a:ext uri="{9D8B030D-6E8A-4147-A177-3AD203B41FA5}">
                      <a16:colId xmlns:a16="http://schemas.microsoft.com/office/drawing/2014/main" val="243241815"/>
                    </a:ext>
                  </a:extLst>
                </a:gridCol>
              </a:tblGrid>
              <a:tr h="437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ANNEE / DAS 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Biotech 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CDMO​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Instit.​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Nutra</a:t>
                      </a:r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Mid Pharma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Big Pharma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08835"/>
                  </a:ext>
                </a:extLst>
              </a:tr>
              <a:tr h="437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165 580 €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143 100 €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168 910 €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115 375 €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134 500 €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127 900 €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855 365 €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84890"/>
                  </a:ext>
                </a:extLst>
              </a:tr>
              <a:tr h="4376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183 040 €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167 750 €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98 320 €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132 513 €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117 000 €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199 590 €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898 213 €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80145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Focus affaires perdues : 855k€</a:t>
            </a:r>
            <a:endParaRPr lang="fr-FR" sz="32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 : coins arrondis 3">
            <a:extLst>
              <a:ext uri="{FF2B5EF4-FFF2-40B4-BE49-F238E27FC236}">
                <a16:creationId xmlns:a16="http://schemas.microsoft.com/office/drawing/2014/main" id="{312C7140-DC5B-4070-A3F4-98C6A0C8C930}"/>
              </a:ext>
            </a:extLst>
          </p:cNvPr>
          <p:cNvSpPr/>
          <p:nvPr/>
        </p:nvSpPr>
        <p:spPr>
          <a:xfrm>
            <a:off x="609441" y="4991718"/>
            <a:ext cx="8101071" cy="1349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tx1"/>
                </a:solidFill>
                <a:latin typeface="Abadi" panose="020B0604020104020204" pitchFamily="34" charset="0"/>
              </a:rPr>
              <a:t>Biotech | </a:t>
            </a:r>
            <a:r>
              <a:rPr lang="fr-FR" sz="1400">
                <a:solidFill>
                  <a:schemeClr val="tx1"/>
                </a:solidFill>
                <a:latin typeface="Abadi" panose="020B0604020104020204" pitchFamily="34" charset="0"/>
              </a:rPr>
              <a:t>Beaucoup d’abandon client (93k€) </a:t>
            </a:r>
            <a:r>
              <a:rPr lang="fr-FR" sz="1400" err="1">
                <a:solidFill>
                  <a:schemeClr val="tx1"/>
                </a:solidFill>
                <a:latin typeface="Abadi" panose="020B0604020104020204" pitchFamily="34" charset="0"/>
              </a:rPr>
              <a:t>pbk</a:t>
            </a:r>
            <a:r>
              <a:rPr lang="fr-FR" sz="1400">
                <a:solidFill>
                  <a:schemeClr val="tx1"/>
                </a:solidFill>
                <a:latin typeface="Abadi" panose="020B0604020104020204" pitchFamily="34" charset="0"/>
              </a:rPr>
              <a:t> fonds financier</a:t>
            </a:r>
            <a:endParaRPr lang="fr-FR" sz="14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1400" b="1">
                <a:solidFill>
                  <a:schemeClr val="tx1"/>
                </a:solidFill>
                <a:latin typeface="Abadi" panose="020B0604020104020204" pitchFamily="34" charset="0"/>
              </a:rPr>
              <a:t>Pharma | </a:t>
            </a:r>
            <a:r>
              <a:rPr lang="fr-FR" sz="1400">
                <a:solidFill>
                  <a:schemeClr val="tx1"/>
                </a:solidFill>
                <a:latin typeface="Abadi" panose="020B0604020104020204" pitchFamily="34" charset="0"/>
              </a:rPr>
              <a:t>Budget serré et/ou abandon client via SCIENTIST</a:t>
            </a:r>
          </a:p>
          <a:p>
            <a:pPr>
              <a:lnSpc>
                <a:spcPct val="130000"/>
              </a:lnSpc>
            </a:pPr>
            <a:r>
              <a:rPr lang="fr-FR" sz="1400" b="1">
                <a:solidFill>
                  <a:schemeClr val="tx1"/>
                </a:solidFill>
                <a:latin typeface="Abadi" panose="020B0604020104020204" pitchFamily="34" charset="0"/>
              </a:rPr>
              <a:t>NUTRA | </a:t>
            </a:r>
            <a:r>
              <a:rPr lang="fr-FR" sz="1400">
                <a:solidFill>
                  <a:schemeClr val="tx1"/>
                </a:solidFill>
                <a:latin typeface="Abadi" panose="020B0604020104020204" pitchFamily="34" charset="0"/>
              </a:rPr>
              <a:t>Peu de projets perdus (abandonnés ou petit budget)</a:t>
            </a:r>
            <a:endParaRPr lang="fr-FR" sz="1400" b="1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1400" b="1">
                <a:solidFill>
                  <a:schemeClr val="tx1"/>
                </a:solidFill>
                <a:latin typeface="Abadi" panose="020B0604020104020204" pitchFamily="34" charset="0"/>
              </a:rPr>
              <a:t>CDMO | </a:t>
            </a:r>
            <a:r>
              <a:rPr lang="fr-FR" sz="1400">
                <a:solidFill>
                  <a:schemeClr val="tx1"/>
                </a:solidFill>
                <a:latin typeface="Abadi" panose="020B0604020104020204" pitchFamily="34" charset="0"/>
              </a:rPr>
              <a:t>Beaucoup d’abandon client + 8/22 : ORIL via SCIENTIST</a:t>
            </a:r>
          </a:p>
          <a:p>
            <a:pPr>
              <a:lnSpc>
                <a:spcPct val="130000"/>
              </a:lnSpc>
            </a:pPr>
            <a:r>
              <a:rPr lang="fr-FR" sz="1400" b="1">
                <a:solidFill>
                  <a:schemeClr val="tx1"/>
                </a:solidFill>
                <a:latin typeface="Abadi" panose="020B0604020104020204" pitchFamily="34" charset="0"/>
              </a:rPr>
              <a:t>Instit |  </a:t>
            </a:r>
            <a:r>
              <a:rPr lang="fr-FR" sz="1400">
                <a:solidFill>
                  <a:schemeClr val="tx1"/>
                </a:solidFill>
                <a:latin typeface="Abadi" panose="020B0604020104020204" pitchFamily="34" charset="0"/>
              </a:rPr>
              <a:t>Validation du service Co en amont du budget avant étude</a:t>
            </a:r>
            <a:endParaRPr lang="fr-FR" sz="1400">
              <a:solidFill>
                <a:schemeClr val="accent1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pic>
        <p:nvPicPr>
          <p:cNvPr id="7" name="Graphique 6" descr="Globe terrestre : Europe et Afrique">
            <a:extLst>
              <a:ext uri="{FF2B5EF4-FFF2-40B4-BE49-F238E27FC236}">
                <a16:creationId xmlns:a16="http://schemas.microsoft.com/office/drawing/2014/main" id="{945E3894-E4BC-4DB1-89CC-1450D341EC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5530" y="1227616"/>
            <a:ext cx="1312844" cy="1312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642A5-FE3F-4BCD-A577-292D7394A913}"/>
              </a:ext>
            </a:extLst>
          </p:cNvPr>
          <p:cNvSpPr/>
          <p:nvPr/>
        </p:nvSpPr>
        <p:spPr>
          <a:xfrm>
            <a:off x="9110021" y="1560872"/>
            <a:ext cx="140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68% France</a:t>
            </a:r>
          </a:p>
          <a:p>
            <a:r>
              <a:rPr lang="fr-FR" sz="18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32% Export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AE0A862-FB35-1FF2-E9A7-FCA5FC338B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369236"/>
              </p:ext>
            </p:extLst>
          </p:nvPr>
        </p:nvGraphicFramePr>
        <p:xfrm>
          <a:off x="-803603" y="1296088"/>
          <a:ext cx="5233420" cy="3440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51816D9D-31AE-450A-EAF2-305101018C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892550"/>
              </p:ext>
            </p:extLst>
          </p:nvPr>
        </p:nvGraphicFramePr>
        <p:xfrm>
          <a:off x="2697107" y="1757775"/>
          <a:ext cx="3614959" cy="2563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5060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9D55E-62C0-77CD-54A8-A4338C396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BB329-704E-350B-1EA0-4850AA2E0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Bilan 2023 : AMO</a:t>
            </a:r>
            <a:endParaRPr lang="fr-FR" sz="32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FF31AB9-6357-D44C-5915-3316F27435F4}"/>
              </a:ext>
            </a:extLst>
          </p:cNvPr>
          <p:cNvSpPr>
            <a:spLocks noGrp="1"/>
          </p:cNvSpPr>
          <p:nvPr/>
        </p:nvSpPr>
        <p:spPr>
          <a:xfrm>
            <a:off x="6094412" y="1330747"/>
            <a:ext cx="5625299" cy="226884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/>
            <a:r>
              <a:rPr lang="fr-FR" sz="2000" b="1" u="sng">
                <a:solidFill>
                  <a:srgbClr val="4472C4"/>
                </a:solidFill>
                <a:latin typeface="Gotham Book" panose="02000604040000020004" pitchFamily="50" charset="0"/>
              </a:rPr>
              <a:t>Management :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Programme Intégration Héléna T1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Réunion Hebdo Co. Recalage/priorisation/monitoring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highlight>
                  <a:srgbClr val="FFFF00"/>
                </a:highlight>
                <a:latin typeface="Gotham Book" panose="02000604040000020004" pitchFamily="50" charset="0"/>
              </a:rPr>
              <a:t>Préparation des listings &amp; Suivi mission Claire 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866893F4-55C4-C94E-D0EB-424172227D2F}"/>
              </a:ext>
            </a:extLst>
          </p:cNvPr>
          <p:cNvSpPr txBox="1"/>
          <p:nvPr/>
        </p:nvSpPr>
        <p:spPr>
          <a:xfrm>
            <a:off x="260957" y="1248209"/>
            <a:ext cx="5706210" cy="548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>
              <a:lnSpc>
                <a:spcPct val="130000"/>
              </a:lnSpc>
              <a:spcBef>
                <a:spcPts val="1000"/>
              </a:spcBef>
              <a:defRPr/>
            </a:pPr>
            <a:r>
              <a:rPr kumimoji="0" lang="fr-FR" sz="2000" b="1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Actions Commerciales </a:t>
            </a:r>
            <a:r>
              <a:rPr kumimoji="0" lang="fr-FR" b="1" i="0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:</a:t>
            </a:r>
            <a:endParaRPr lang="fr-FR" b="1">
              <a:solidFill>
                <a:srgbClr val="4472C4"/>
              </a:solidFill>
              <a:latin typeface="Gotham Book" panose="02000604040000020004" pitchFamily="50" charset="0"/>
            </a:endParaRPr>
          </a:p>
          <a:p>
            <a:pPr marL="228600" marR="0" lvl="0" indent="-1800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PDC réalisée 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: 612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k€ I 27 clients I 6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nvx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  <a:p>
            <a:pPr marL="228600" marR="0" lvl="0" indent="-1800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Terrain</a:t>
            </a:r>
          </a:p>
          <a:p>
            <a:pPr marL="685800" lvl="1" indent="-1800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6 missions B2B (Belgique et 2x Paris + 3 visites clients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Laberca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,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Atlanbio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 &amp; BCF + Mission cc Suisse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)</a:t>
            </a:r>
          </a:p>
          <a:p>
            <a:pPr marL="505800" lvl="1">
              <a:spcBef>
                <a:spcPts val="1000"/>
              </a:spcBef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	 Résultat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 16 rdv 4 devis/contrat cadre</a:t>
            </a:r>
          </a:p>
          <a:p>
            <a:pPr marL="685800" lvl="1" indent="-1800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4 Salons K4Growth, AFSSI, ICP et </a:t>
            </a:r>
            <a:r>
              <a:rPr lang="fr-FR" sz="1600" b="1" err="1">
                <a:solidFill>
                  <a:srgbClr val="4472C4"/>
                </a:solidFill>
                <a:latin typeface="Gotham Book" panose="02000604040000020004" pitchFamily="50" charset="0"/>
              </a:rPr>
              <a:t>CPhI</a:t>
            </a:r>
            <a:endParaRPr lang="fr-FR" sz="1600" b="1">
              <a:solidFill>
                <a:srgbClr val="4472C4"/>
              </a:solidFill>
              <a:latin typeface="Gotham Book" panose="02000604040000020004" pitchFamily="50" charset="0"/>
            </a:endParaRPr>
          </a:p>
          <a:p>
            <a:pPr marL="505800" lvl="1">
              <a:spcBef>
                <a:spcPts val="1000"/>
              </a:spcBef>
              <a:defRPr/>
            </a:pPr>
            <a:r>
              <a:rPr lang="fr-FR" sz="1600">
                <a:solidFill>
                  <a:srgbClr val="4472C4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	 Résultat</a:t>
            </a:r>
            <a:r>
              <a:rPr lang="fr-FR" sz="1600">
                <a:solidFill>
                  <a:srgbClr val="4472C4"/>
                </a:solidFill>
                <a:latin typeface="Gotham Book" panose="02000604040000020004" pitchFamily="50" charset="0"/>
              </a:rPr>
              <a:t>  36 rdv 1 devis </a:t>
            </a:r>
          </a:p>
          <a:p>
            <a:pPr marL="228600" indent="-1800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Back Office: ADV, logistique, juridique, facturation, subvention</a:t>
            </a:r>
          </a:p>
          <a:p>
            <a:pPr marL="2286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Réunions Internes : Contrat collectif/RPS</a:t>
            </a:r>
          </a:p>
          <a:p>
            <a:pPr marL="2286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Stratégie </a:t>
            </a:r>
          </a:p>
          <a:p>
            <a:pPr marL="791550" lvl="1" indent="-285750">
              <a:buFont typeface="Wingdings" panose="05000000000000000000" pitchFamily="2" charset="2"/>
              <a:buChar char="ü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Candidature &amp; Intégration au Programme parcours International santé innovante</a:t>
            </a:r>
          </a:p>
          <a:p>
            <a:pPr marL="791550" lvl="1" indent="-285750">
              <a:buFont typeface="Wingdings" panose="05000000000000000000" pitchFamily="2" charset="2"/>
              <a:buChar char="ü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Réunions Co. Mensuelle/séminaire</a:t>
            </a:r>
          </a:p>
          <a:p>
            <a:pPr marL="791550" lvl="1" indent="-285750">
              <a:buFont typeface="Wingdings" panose="05000000000000000000" pitchFamily="2" charset="2"/>
              <a:buChar char="ü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Réunion de service</a:t>
            </a:r>
          </a:p>
          <a:p>
            <a:pPr marL="791550" lvl="1" indent="-285750">
              <a:buFont typeface="Wingdings" panose="05000000000000000000" pitchFamily="2" charset="2"/>
              <a:buChar char="ü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Revue de processus/direction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A3705FF-A617-1294-1E8F-C028224C3952}"/>
              </a:ext>
            </a:extLst>
          </p:cNvPr>
          <p:cNvSpPr txBox="1">
            <a:spLocks/>
          </p:cNvSpPr>
          <p:nvPr/>
        </p:nvSpPr>
        <p:spPr>
          <a:xfrm>
            <a:off x="6094412" y="3593782"/>
            <a:ext cx="5833456" cy="261848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 indent="0">
              <a:buFont typeface="Arial" panose="020B0604020202020204" pitchFamily="34" charset="0"/>
              <a:buNone/>
            </a:pPr>
            <a:r>
              <a:rPr lang="fr-FR" sz="2000" b="1" u="sng">
                <a:solidFill>
                  <a:srgbClr val="4472C4"/>
                </a:solidFill>
                <a:latin typeface="Gotham Book" panose="02000604040000020004" pitchFamily="50" charset="0"/>
              </a:rPr>
              <a:t>Marketing </a:t>
            </a:r>
            <a:r>
              <a:rPr lang="fr-FR" sz="2000" b="1">
                <a:solidFill>
                  <a:srgbClr val="4472C4"/>
                </a:solidFill>
                <a:latin typeface="Gotham Book" panose="02000604040000020004" pitchFamily="50" charset="0"/>
              </a:rPr>
              <a:t>:</a:t>
            </a:r>
          </a:p>
          <a:p>
            <a:pPr marL="228600" lvl="1" indent="-1800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Gestion et mise en ligne du nouveau site Internet (S2 2023)</a:t>
            </a:r>
          </a:p>
          <a:p>
            <a:pPr marL="685800" lvl="2" indent="-1800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12 demandes de devis et 2 commandes obtenues : 13,4k€</a:t>
            </a:r>
          </a:p>
          <a:p>
            <a:pPr marL="228600" lvl="1" indent="-1800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Suivi du plan de communication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Lettre Scientifique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Webinaire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1"/>
                </a:solidFill>
                <a:latin typeface="Gotham Book" panose="02000604040000020004" pitchFamily="50" charset="0"/>
              </a:rPr>
              <a:t>Communications LinkedIn/mailing</a:t>
            </a:r>
          </a:p>
        </p:txBody>
      </p:sp>
    </p:spTree>
    <p:extLst>
      <p:ext uri="{BB962C8B-B14F-4D97-AF65-F5344CB8AC3E}">
        <p14:creationId xmlns:p14="http://schemas.microsoft.com/office/powerpoint/2010/main" val="353023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1694B-6845-4D61-7697-D0FAD3057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345EE-7237-B879-A454-D96EF710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200" dirty="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Bilan 2023 : HCH</a:t>
            </a:r>
            <a:endParaRPr lang="fr-FR" sz="3200" dirty="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4542DF-44F1-472F-B5FA-5F499E9C347D}"/>
              </a:ext>
            </a:extLst>
          </p:cNvPr>
          <p:cNvSpPr txBox="1"/>
          <p:nvPr/>
        </p:nvSpPr>
        <p:spPr>
          <a:xfrm>
            <a:off x="268478" y="1249191"/>
            <a:ext cx="6860742" cy="458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600">
              <a:lnSpc>
                <a:spcPct val="130000"/>
              </a:lnSpc>
              <a:spcBef>
                <a:spcPts val="1000"/>
              </a:spcBef>
              <a:defRPr/>
            </a:pPr>
            <a:r>
              <a:rPr kumimoji="0" lang="fr-FR" sz="2000" b="1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Actions Commerciales </a:t>
            </a:r>
            <a:r>
              <a:rPr kumimoji="0" lang="fr-FR" b="1" i="0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:</a:t>
            </a:r>
            <a:endParaRPr lang="fr-FR" b="1">
              <a:solidFill>
                <a:srgbClr val="4472C4"/>
              </a:solidFill>
              <a:latin typeface="Gotham Book" panose="02000604040000020004" pitchFamily="50" charset="0"/>
            </a:endParaRPr>
          </a:p>
          <a:p>
            <a:pPr marL="228600" marR="0" lvl="0" indent="-1800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PDC réalisée 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: 277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k€ I 17 clients I 3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nvx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  <a:p>
            <a:pPr marL="228600" marR="0" lvl="0" indent="-1800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Terrain</a:t>
            </a:r>
          </a:p>
          <a:p>
            <a:pPr marL="685800" lvl="1" indent="-1800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8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 missions B2B (Centre, 2x Lyon, Sud et Est, Barcelone, 2x Suisse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)</a:t>
            </a:r>
          </a:p>
          <a:p>
            <a:pPr marL="505800" lvl="1">
              <a:spcBef>
                <a:spcPts val="1000"/>
              </a:spcBef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	</a:t>
            </a:r>
            <a:r>
              <a:rPr lang="fr-FR" sz="1600" b="1" err="1">
                <a:solidFill>
                  <a:srgbClr val="4472C4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R</a:t>
            </a:r>
            <a:r>
              <a:rPr lang="fr-FR" sz="1600" b="1" err="1">
                <a:solidFill>
                  <a:srgbClr val="4472C4"/>
                </a:solidFill>
                <a:latin typeface="Gotham Book" panose="02000604040000020004" pitchFamily="50" charset="0"/>
              </a:rPr>
              <a:t>esultat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 20 rdv - 8 devis </a:t>
            </a:r>
          </a:p>
          <a:p>
            <a:pPr marL="685800" lvl="1" indent="-1800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4 Salons CHEMSPEC, EXPOQUIMIA, BOS, CPHI</a:t>
            </a:r>
          </a:p>
          <a:p>
            <a:pPr marL="505800" lvl="1">
              <a:spcBef>
                <a:spcPts val="1000"/>
              </a:spcBef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 </a:t>
            </a:r>
            <a:r>
              <a:rPr lang="fr-FR" sz="1600" b="1" err="1">
                <a:solidFill>
                  <a:srgbClr val="4472C4"/>
                </a:solidFill>
                <a:latin typeface="Gotham Book" panose="02000604040000020004" pitchFamily="50" charset="0"/>
                <a:sym typeface="Wingdings" panose="05000000000000000000" pitchFamily="2" charset="2"/>
              </a:rPr>
              <a:t>R</a:t>
            </a:r>
            <a:r>
              <a:rPr lang="fr-FR" sz="1600" b="1" err="1">
                <a:solidFill>
                  <a:srgbClr val="4472C4"/>
                </a:solidFill>
                <a:latin typeface="Gotham Book" panose="02000604040000020004" pitchFamily="50" charset="0"/>
              </a:rPr>
              <a:t>esultat</a:t>
            </a: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 63 rdv 1 devis </a:t>
            </a:r>
          </a:p>
          <a:p>
            <a:pPr marL="228600" indent="-1800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Back Office: ADV, logistique, facturation</a:t>
            </a:r>
          </a:p>
          <a:p>
            <a:pPr marL="2286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Réunions Internes : Contrat collectif</a:t>
            </a:r>
          </a:p>
          <a:p>
            <a:pPr marL="228600" marR="0" lvl="0" indent="-1800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rPr>
              <a:t>Stratégie </a:t>
            </a:r>
          </a:p>
          <a:p>
            <a:pPr marL="791550" lvl="1" indent="-285750">
              <a:buFont typeface="Wingdings" panose="05000000000000000000" pitchFamily="2" charset="2"/>
              <a:buChar char="ü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Réunions Co. Mensuelle/séminaire</a:t>
            </a:r>
          </a:p>
          <a:p>
            <a:pPr marL="791550" lvl="1" indent="-285750">
              <a:buFont typeface="Wingdings" panose="05000000000000000000" pitchFamily="2" charset="2"/>
              <a:buChar char="ü"/>
              <a:defRPr/>
            </a:pPr>
            <a:r>
              <a:rPr lang="fr-FR" sz="1600" b="1">
                <a:solidFill>
                  <a:srgbClr val="4472C4"/>
                </a:solidFill>
                <a:latin typeface="Gotham Book" panose="02000604040000020004" pitchFamily="50" charset="0"/>
              </a:rPr>
              <a:t>Réunion de service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083FBC9-69A0-9D39-C0FD-5BE12C9C4D2A}"/>
              </a:ext>
            </a:extLst>
          </p:cNvPr>
          <p:cNvSpPr txBox="1">
            <a:spLocks/>
          </p:cNvSpPr>
          <p:nvPr/>
        </p:nvSpPr>
        <p:spPr>
          <a:xfrm>
            <a:off x="6094412" y="1424020"/>
            <a:ext cx="6442897" cy="261848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600" indent="0">
              <a:buFont typeface="Arial" panose="020B0604020202020204" pitchFamily="34" charset="0"/>
              <a:buNone/>
            </a:pPr>
            <a:r>
              <a:rPr lang="fr-FR" sz="2000" b="1" u="sng">
                <a:solidFill>
                  <a:srgbClr val="4472C4"/>
                </a:solidFill>
                <a:latin typeface="Gotham Book" panose="02000604040000020004" pitchFamily="50" charset="0"/>
              </a:rPr>
              <a:t>Marketing </a:t>
            </a:r>
            <a:r>
              <a:rPr lang="fr-FR" sz="2000" b="1">
                <a:solidFill>
                  <a:srgbClr val="4472C4"/>
                </a:solidFill>
                <a:latin typeface="Gotham Book" panose="02000604040000020004" pitchFamily="50" charset="0"/>
              </a:rPr>
              <a:t>:</a:t>
            </a:r>
          </a:p>
          <a:p>
            <a:pPr marL="228600" lvl="1" indent="-1800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accent1"/>
                </a:solidFill>
                <a:latin typeface="Gotham Book" panose="02000604040000020004" pitchFamily="50" charset="0"/>
              </a:rPr>
              <a:t>Gestion du nouveau site Internet (S2 2023) : actualité et équipe</a:t>
            </a:r>
          </a:p>
          <a:p>
            <a:pPr marL="48600" lvl="1">
              <a:lnSpc>
                <a:spcPct val="130000"/>
              </a:lnSpc>
              <a:spcBef>
                <a:spcPts val="1000"/>
              </a:spcBef>
            </a:pPr>
            <a:r>
              <a:rPr lang="fr-FR" sz="1600">
                <a:solidFill>
                  <a:schemeClr val="accent1"/>
                </a:solidFill>
                <a:latin typeface="Gotham Book" panose="02000604040000020004" pitchFamily="50" charset="0"/>
              </a:rPr>
              <a:t>	12 demandes de devis et 2 commandes obtenues : 13,4k€</a:t>
            </a:r>
          </a:p>
          <a:p>
            <a:pPr marL="228600" lvl="1" indent="-18000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accent1"/>
                </a:solidFill>
                <a:latin typeface="Gotham Book" panose="02000604040000020004" pitchFamily="50" charset="0"/>
              </a:rPr>
              <a:t>Suivi du plan de communication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accent1"/>
                </a:solidFill>
                <a:latin typeface="Gotham Book" panose="02000604040000020004" pitchFamily="50" charset="0"/>
              </a:rPr>
              <a:t>Lettre Scientifique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accent1"/>
                </a:solidFill>
                <a:latin typeface="Gotham Book" panose="02000604040000020004" pitchFamily="50" charset="0"/>
              </a:rPr>
              <a:t>Webinaire</a:t>
            </a:r>
          </a:p>
          <a:p>
            <a:pPr marL="685800" lvl="2" indent="-180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accent1"/>
                </a:solidFill>
                <a:latin typeface="Gotham Book" panose="02000604040000020004" pitchFamily="50" charset="0"/>
              </a:rPr>
              <a:t>Communications LinkedIn/mailing</a:t>
            </a:r>
          </a:p>
        </p:txBody>
      </p:sp>
    </p:spTree>
    <p:extLst>
      <p:ext uri="{BB962C8B-B14F-4D97-AF65-F5344CB8AC3E}">
        <p14:creationId xmlns:p14="http://schemas.microsoft.com/office/powerpoint/2010/main" val="184401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96AE3-7EDE-7668-9679-D175FA03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Bilan 2023 en graphes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0EB090E-C10F-4732-AB50-05D163213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757515"/>
              </p:ext>
            </p:extLst>
          </p:nvPr>
        </p:nvGraphicFramePr>
        <p:xfrm>
          <a:off x="6245257" y="4276866"/>
          <a:ext cx="5469787" cy="245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1C886D1-86E5-4F3E-A954-F499CF0B3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939727"/>
              </p:ext>
            </p:extLst>
          </p:nvPr>
        </p:nvGraphicFramePr>
        <p:xfrm>
          <a:off x="0" y="1333965"/>
          <a:ext cx="4898571" cy="295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6CB766E-F647-4CB9-B598-082F8E1352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524434"/>
              </p:ext>
            </p:extLst>
          </p:nvPr>
        </p:nvGraphicFramePr>
        <p:xfrm>
          <a:off x="5221764" y="1265888"/>
          <a:ext cx="6665436" cy="306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AC8F32B-4263-4AE8-8862-0D3BA006E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48186"/>
              </p:ext>
            </p:extLst>
          </p:nvPr>
        </p:nvGraphicFramePr>
        <p:xfrm>
          <a:off x="0" y="4295480"/>
          <a:ext cx="5754414" cy="243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722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96AE3-7EDE-7668-9679-D175FA03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Bilan 2023 en graphes</a:t>
            </a:r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8120C315-5A10-4BDB-B242-A5C8139C9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402563"/>
              </p:ext>
            </p:extLst>
          </p:nvPr>
        </p:nvGraphicFramePr>
        <p:xfrm>
          <a:off x="2025796" y="1125247"/>
          <a:ext cx="8079099" cy="561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201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7ED7155-1E3D-4F02-BF65-15DB738E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711200"/>
          </a:xfrm>
        </p:spPr>
        <p:txBody>
          <a:bodyPr/>
          <a:lstStyle/>
          <a:p>
            <a:pPr algn="l"/>
            <a:r>
              <a:rPr lang="en-IN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Bilan</a:t>
            </a:r>
            <a:r>
              <a:rPr lang="en-IN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2023 – Business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21C693D-503D-4E0A-B88F-9AB48F47F0E3}"/>
              </a:ext>
            </a:extLst>
          </p:cNvPr>
          <p:cNvSpPr txBox="1">
            <a:spLocks/>
          </p:cNvSpPr>
          <p:nvPr/>
        </p:nvSpPr>
        <p:spPr>
          <a:xfrm>
            <a:off x="333772" y="1647579"/>
            <a:ext cx="11521280" cy="4708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494" indent="0" algn="ctr" defTabSz="1218987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18986" indent="0" algn="ctr" defTabSz="1218987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</a:pPr>
            <a:endParaRPr lang="fr-FR" sz="900"/>
          </a:p>
          <a:p>
            <a:pPr algn="l">
              <a:lnSpc>
                <a:spcPct val="150000"/>
              </a:lnSpc>
              <a:spcBef>
                <a:spcPts val="300"/>
              </a:spcBef>
            </a:pPr>
            <a:endParaRPr lang="fr-FR" sz="800"/>
          </a:p>
          <a:p>
            <a:pPr algn="l">
              <a:lnSpc>
                <a:spcPct val="150000"/>
              </a:lnSpc>
              <a:spcBef>
                <a:spcPts val="300"/>
              </a:spcBef>
            </a:pPr>
            <a:endParaRPr lang="en-US"/>
          </a:p>
          <a:p>
            <a:pPr algn="l"/>
            <a:endParaRPr lang="fr-FR"/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95E3E5E3-E0DC-421C-9319-DE87D221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33DE6F4-AFCF-4C29-8F40-0C7B744853AB}"/>
              </a:ext>
            </a:extLst>
          </p:cNvPr>
          <p:cNvGrpSpPr/>
          <p:nvPr/>
        </p:nvGrpSpPr>
        <p:grpSpPr>
          <a:xfrm>
            <a:off x="2422003" y="1459807"/>
            <a:ext cx="6939794" cy="927996"/>
            <a:chOff x="2710036" y="1362408"/>
            <a:chExt cx="6651762" cy="855988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53848E80-E089-4A2E-9E5C-EEA4887DBE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0036" y="1362408"/>
              <a:ext cx="828001" cy="828000"/>
              <a:chOff x="2026027" y="1233896"/>
              <a:chExt cx="1274578" cy="1274577"/>
            </a:xfrm>
          </p:grpSpPr>
          <p:sp>
            <p:nvSpPr>
              <p:cNvPr id="25" name="Oval 3">
                <a:extLst>
                  <a:ext uri="{FF2B5EF4-FFF2-40B4-BE49-F238E27FC236}">
                    <a16:creationId xmlns:a16="http://schemas.microsoft.com/office/drawing/2014/main" id="{86A81B7F-162E-4595-9D62-2967FEE87005}"/>
                  </a:ext>
                </a:extLst>
              </p:cNvPr>
              <p:cNvSpPr/>
              <p:nvPr/>
            </p:nvSpPr>
            <p:spPr>
              <a:xfrm>
                <a:off x="2026027" y="1233896"/>
                <a:ext cx="1274578" cy="12745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7" name="Graphique 26" descr="Visage souriant sans remplissage">
                <a:extLst>
                  <a:ext uri="{FF2B5EF4-FFF2-40B4-BE49-F238E27FC236}">
                    <a16:creationId xmlns:a16="http://schemas.microsoft.com/office/drawing/2014/main" id="{734CE798-1E24-431F-84FE-1CF1DBD505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206116" y="141398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46A2EC81-2CC3-4372-8194-719FDEE91C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2890" y="1390396"/>
              <a:ext cx="858908" cy="828000"/>
              <a:chOff x="8272269" y="1192605"/>
              <a:chExt cx="1334808" cy="1286774"/>
            </a:xfrm>
          </p:grpSpPr>
          <p:sp>
            <p:nvSpPr>
              <p:cNvPr id="26" name="Oval 3">
                <a:extLst>
                  <a:ext uri="{FF2B5EF4-FFF2-40B4-BE49-F238E27FC236}">
                    <a16:creationId xmlns:a16="http://schemas.microsoft.com/office/drawing/2014/main" id="{92830608-D5AA-4078-BB43-D05D38EA3F4D}"/>
                  </a:ext>
                </a:extLst>
              </p:cNvPr>
              <p:cNvSpPr/>
              <p:nvPr/>
            </p:nvSpPr>
            <p:spPr>
              <a:xfrm>
                <a:off x="8272269" y="1192605"/>
                <a:ext cx="1334808" cy="12867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8" name="Graphique 27" descr="Visage triste sans remplissage">
                <a:extLst>
                  <a:ext uri="{FF2B5EF4-FFF2-40B4-BE49-F238E27FC236}">
                    <a16:creationId xmlns:a16="http://schemas.microsoft.com/office/drawing/2014/main" id="{B74A8467-0494-42AC-AC7D-A00086757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82473" y="1413984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5DA77-A57C-4DD8-BA4D-33F42B7514E5}"/>
              </a:ext>
            </a:extLst>
          </p:cNvPr>
          <p:cNvSpPr/>
          <p:nvPr/>
        </p:nvSpPr>
        <p:spPr>
          <a:xfrm>
            <a:off x="134202" y="2273802"/>
            <a:ext cx="6303311" cy="3470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">
              <a:spcBef>
                <a:spcPts val="1000"/>
              </a:spcBef>
              <a:buClr>
                <a:schemeClr val="accent1"/>
              </a:buClr>
            </a:pPr>
            <a:endParaRPr lang="fr-FR" b="1">
              <a:solidFill>
                <a:schemeClr val="accent1"/>
              </a:solidFill>
              <a:ea typeface="Calibri"/>
              <a:cs typeface="Calibri"/>
            </a:endParaRPr>
          </a:p>
          <a:p>
            <a:pPr marL="321310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>
                <a:solidFill>
                  <a:schemeClr val="accent1"/>
                </a:solidFill>
                <a:ea typeface="+mj-ea"/>
                <a:cs typeface="+mj-cs"/>
              </a:rPr>
              <a:t>Fidélisation des </a:t>
            </a:r>
            <a:r>
              <a:rPr lang="fr-FR" err="1">
                <a:solidFill>
                  <a:schemeClr val="accent1"/>
                </a:solidFill>
                <a:ea typeface="+mj-ea"/>
                <a:cs typeface="+mj-cs"/>
              </a:rPr>
              <a:t>Nvx</a:t>
            </a:r>
            <a:r>
              <a:rPr lang="fr-FR">
                <a:solidFill>
                  <a:schemeClr val="accent1"/>
                </a:solidFill>
                <a:ea typeface="+mj-ea"/>
                <a:cs typeface="+mj-cs"/>
              </a:rPr>
              <a:t> clients 2022 I 212k€</a:t>
            </a:r>
            <a:endParaRPr lang="fr-FR">
              <a:solidFill>
                <a:schemeClr val="accent1"/>
              </a:solidFill>
              <a:ea typeface="Calibri"/>
              <a:cs typeface="Calibri"/>
            </a:endParaRPr>
          </a:p>
          <a:p>
            <a:pPr marL="321310" indent="-285750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>
                <a:solidFill>
                  <a:schemeClr val="accent1"/>
                </a:solidFill>
                <a:ea typeface="+mj-ea"/>
                <a:cs typeface="+mj-cs"/>
              </a:rPr>
              <a:t>2 commandes via nouveau site Internet</a:t>
            </a:r>
            <a:endParaRPr lang="fr-FR">
              <a:solidFill>
                <a:schemeClr val="accent1"/>
              </a:solidFill>
              <a:ea typeface="Calibri"/>
              <a:cs typeface="Calibri"/>
            </a:endParaRPr>
          </a:p>
          <a:p>
            <a:pPr marL="321310" indent="-285750">
              <a:spcBef>
                <a:spcPts val="1000"/>
              </a:spcBef>
              <a:buFont typeface="Wingdings,Sans-Serif" panose="05000000000000000000" pitchFamily="2" charset="2"/>
              <a:buChar char="§"/>
            </a:pPr>
            <a:r>
              <a:rPr lang="fr-FR">
                <a:solidFill>
                  <a:schemeClr val="accent1"/>
                </a:solidFill>
                <a:ea typeface="Calibri"/>
                <a:cs typeface="Calibri"/>
              </a:rPr>
              <a:t>Taux de transformation à 39% </a:t>
            </a:r>
            <a:endParaRPr lang="fr-FR">
              <a:solidFill>
                <a:schemeClr val="accent1"/>
              </a:solidFill>
            </a:endParaRPr>
          </a:p>
          <a:p>
            <a:pPr marL="492760" lvl="1" algn="just">
              <a:buClr>
                <a:schemeClr val="accent1"/>
              </a:buClr>
            </a:pPr>
            <a:endParaRPr lang="fr-FR" sz="1100">
              <a:solidFill>
                <a:schemeClr val="accent1"/>
              </a:solidFill>
            </a:endParaRPr>
          </a:p>
          <a:p>
            <a:pPr marL="32131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b="1">
                <a:solidFill>
                  <a:schemeClr val="accent1"/>
                </a:solidFill>
              </a:rPr>
              <a:t>Visibilité de notre expertise</a:t>
            </a:r>
            <a:r>
              <a:rPr lang="fr-FR">
                <a:solidFill>
                  <a:schemeClr val="accent1"/>
                </a:solidFill>
              </a:rPr>
              <a:t> </a:t>
            </a:r>
            <a:endParaRPr lang="fr-FR">
              <a:solidFill>
                <a:schemeClr val="accent1"/>
              </a:solidFill>
              <a:ea typeface="Calibri"/>
              <a:cs typeface="Calibri"/>
            </a:endParaRPr>
          </a:p>
          <a:p>
            <a:pPr marL="77851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>
                <a:solidFill>
                  <a:schemeClr val="accent1"/>
                </a:solidFill>
              </a:rPr>
              <a:t>2 webinaires en anglais (</a:t>
            </a:r>
            <a:r>
              <a:rPr lang="fr-FR" sz="1600" b="1">
                <a:solidFill>
                  <a:schemeClr val="accent1"/>
                </a:solidFill>
              </a:rPr>
              <a:t>121 participants</a:t>
            </a:r>
            <a:r>
              <a:rPr lang="fr-FR" sz="1600">
                <a:solidFill>
                  <a:schemeClr val="accent1"/>
                </a:solidFill>
              </a:rPr>
              <a:t>) vs 127 en 2022,</a:t>
            </a:r>
            <a:endParaRPr lang="fr-FR" sz="1600">
              <a:solidFill>
                <a:schemeClr val="accent1"/>
              </a:solidFill>
              <a:ea typeface="Calibri"/>
              <a:cs typeface="Calibri"/>
            </a:endParaRPr>
          </a:p>
          <a:p>
            <a:pPr marL="77851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>
                <a:solidFill>
                  <a:schemeClr val="accent1"/>
                </a:solidFill>
              </a:rPr>
              <a:t>2 Lettres scientifiques, </a:t>
            </a:r>
            <a:endParaRPr lang="fr-FR" sz="1600">
              <a:solidFill>
                <a:schemeClr val="accent1"/>
              </a:solidFill>
              <a:ea typeface="Calibri"/>
              <a:cs typeface="Calibri"/>
            </a:endParaRPr>
          </a:p>
          <a:p>
            <a:pPr marL="77851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>
                <a:solidFill>
                  <a:schemeClr val="accent1"/>
                </a:solidFill>
              </a:rPr>
              <a:t>12 mailings, </a:t>
            </a:r>
            <a:endParaRPr lang="fr-FR" sz="1600">
              <a:solidFill>
                <a:schemeClr val="accent1"/>
              </a:solidFill>
              <a:ea typeface="Calibri"/>
              <a:cs typeface="Calibri"/>
            </a:endParaRPr>
          </a:p>
          <a:p>
            <a:pPr marL="778510" lvl="1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r-FR" sz="1600">
                <a:solidFill>
                  <a:schemeClr val="accent1"/>
                </a:solidFill>
              </a:rPr>
              <a:t>1 com/semaine sur LinkedIn (59-moyenne &gt; 600 impressions),</a:t>
            </a:r>
            <a:endParaRPr lang="fr-FR" sz="160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1DB2E175-D0AE-404B-987E-7BE8DA89B74E}"/>
              </a:ext>
            </a:extLst>
          </p:cNvPr>
          <p:cNvSpPr>
            <a:spLocks noGrp="1"/>
          </p:cNvSpPr>
          <p:nvPr/>
        </p:nvSpPr>
        <p:spPr>
          <a:xfrm>
            <a:off x="6562298" y="2718407"/>
            <a:ext cx="5598997" cy="35035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800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fr-F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fr-F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fr-F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b="1" dirty="0"/>
              <a:t>68% de l’objectif </a:t>
            </a:r>
            <a:r>
              <a:rPr lang="fr-FR" dirty="0"/>
              <a:t>atteint en PDC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>
                <a:ea typeface="+mj-ea"/>
                <a:cs typeface="+mj-cs"/>
              </a:rPr>
              <a:t>9 nouveaux clients sur </a:t>
            </a:r>
            <a:r>
              <a:rPr lang="fr-FR" dirty="0" err="1">
                <a:ea typeface="+mj-ea"/>
                <a:cs typeface="+mj-cs"/>
              </a:rPr>
              <a:t>objo</a:t>
            </a:r>
            <a:r>
              <a:rPr lang="fr-FR" dirty="0">
                <a:ea typeface="+mj-ea"/>
                <a:cs typeface="+mj-cs"/>
              </a:rPr>
              <a:t> 20</a:t>
            </a:r>
            <a:endParaRPr lang="fr-FR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>
                <a:ea typeface="Calibri"/>
                <a:cs typeface="Calibri"/>
              </a:rPr>
              <a:t>24% Part de marché à l’</a:t>
            </a:r>
            <a:r>
              <a:rPr lang="fr-FR" b="1" dirty="0">
                <a:ea typeface="Calibri"/>
                <a:cs typeface="Calibri"/>
              </a:rPr>
              <a:t>export</a:t>
            </a:r>
            <a:r>
              <a:rPr lang="fr-FR" dirty="0">
                <a:ea typeface="Calibri"/>
                <a:cs typeface="Calibri"/>
              </a:rPr>
              <a:t> (</a:t>
            </a:r>
            <a:r>
              <a:rPr lang="fr-FR" dirty="0" err="1">
                <a:ea typeface="Calibri"/>
                <a:cs typeface="Calibri"/>
              </a:rPr>
              <a:t>obj</a:t>
            </a:r>
            <a:r>
              <a:rPr lang="fr-FR" dirty="0">
                <a:ea typeface="Calibri"/>
                <a:cs typeface="Calibri"/>
              </a:rPr>
              <a:t>. 30%)</a:t>
            </a:r>
            <a:endParaRPr lang="fr-F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ea typeface="Calibri"/>
                <a:cs typeface="Calibri"/>
              </a:rPr>
              <a:t>5 contrats &gt;25k€ au lieu de 10</a:t>
            </a:r>
            <a:r>
              <a:rPr lang="fr-FR" dirty="0">
                <a:ea typeface="Calibri"/>
                <a:cs typeface="Calibri"/>
              </a:rPr>
              <a:t> </a:t>
            </a:r>
            <a:endParaRPr lang="fr-F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dirty="0"/>
              <a:t>Difficultés sur la </a:t>
            </a:r>
            <a:r>
              <a:rPr lang="fr-FR" b="1" dirty="0"/>
              <a:t>DAS Biotech PDC à 39% de l’</a:t>
            </a:r>
            <a:r>
              <a:rPr lang="fr-FR" b="1" dirty="0" err="1"/>
              <a:t>obj</a:t>
            </a:r>
            <a:r>
              <a:rPr lang="fr-FR" b="1" dirty="0"/>
              <a:t>.</a:t>
            </a:r>
            <a:endParaRPr lang="fr-FR" b="1" dirty="0">
              <a:ea typeface="Calibri"/>
              <a:cs typeface="Calibri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b="1" dirty="0"/>
              <a:t>Taux d’usure </a:t>
            </a:r>
            <a:r>
              <a:rPr lang="fr-FR" dirty="0"/>
              <a:t>élevé &gt; 30%</a:t>
            </a:r>
          </a:p>
          <a:p>
            <a:pPr marL="457200" lvl="1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7444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7ED7155-1E3D-4F02-BF65-15DB738E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711200"/>
          </a:xfrm>
        </p:spPr>
        <p:txBody>
          <a:bodyPr/>
          <a:lstStyle/>
          <a:p>
            <a:pPr algn="l"/>
            <a:r>
              <a:rPr lang="en-IN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Bilan</a:t>
            </a:r>
            <a:r>
              <a:rPr lang="en-IN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2023 – équipe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21C693D-503D-4E0A-B88F-9AB48F47F0E3}"/>
              </a:ext>
            </a:extLst>
          </p:cNvPr>
          <p:cNvSpPr txBox="1">
            <a:spLocks/>
          </p:cNvSpPr>
          <p:nvPr/>
        </p:nvSpPr>
        <p:spPr>
          <a:xfrm>
            <a:off x="333772" y="1874590"/>
            <a:ext cx="11521280" cy="4708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494" indent="0" algn="ctr" defTabSz="1218987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18986" indent="0" algn="ctr" defTabSz="1218987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</a:pPr>
            <a:endParaRPr lang="fr-FR" sz="900"/>
          </a:p>
          <a:p>
            <a:pPr algn="l">
              <a:lnSpc>
                <a:spcPct val="150000"/>
              </a:lnSpc>
              <a:spcBef>
                <a:spcPts val="300"/>
              </a:spcBef>
            </a:pPr>
            <a:endParaRPr lang="fr-FR" sz="800"/>
          </a:p>
          <a:p>
            <a:pPr algn="l">
              <a:lnSpc>
                <a:spcPct val="150000"/>
              </a:lnSpc>
              <a:spcBef>
                <a:spcPts val="300"/>
              </a:spcBef>
            </a:pPr>
            <a:endParaRPr lang="en-US"/>
          </a:p>
          <a:p>
            <a:pPr algn="l"/>
            <a:endParaRPr lang="fr-FR"/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95E3E5E3-E0DC-421C-9319-DE87D221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 </a:t>
            </a:r>
          </a:p>
        </p:txBody>
      </p:sp>
      <p:pic>
        <p:nvPicPr>
          <p:cNvPr id="28" name="Graphique 27" descr="Visage triste sans remplissage">
            <a:extLst>
              <a:ext uri="{FF2B5EF4-FFF2-40B4-BE49-F238E27FC236}">
                <a16:creationId xmlns:a16="http://schemas.microsoft.com/office/drawing/2014/main" id="{D2CB1F5F-E3B3-4EF3-B671-7C0CD8FE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0007" y="2074816"/>
            <a:ext cx="914400" cy="914400"/>
          </a:xfrm>
          <a:prstGeom prst="rect">
            <a:avLst/>
          </a:prstGeom>
        </p:spPr>
      </p:pic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E29E3225-926C-469D-9E2E-4DEC150DEBC0}"/>
              </a:ext>
            </a:extLst>
          </p:cNvPr>
          <p:cNvSpPr>
            <a:spLocks noGrp="1"/>
          </p:cNvSpPr>
          <p:nvPr/>
        </p:nvSpPr>
        <p:spPr>
          <a:xfrm>
            <a:off x="189756" y="2646402"/>
            <a:ext cx="6228293" cy="36845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30400" indent="-230400" algn="l" defTabSz="914400" rtl="0" eaLnBrk="1" latinLnBrk="0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lang="fr-FR" sz="1800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r-FR" b="1"/>
              <a:t>Maintenir une rigueur Méthodologique constante </a:t>
            </a:r>
            <a:r>
              <a:rPr lang="fr-FR"/>
              <a:t>pour </a:t>
            </a:r>
            <a:r>
              <a:rPr lang="fr-FR" b="1"/>
              <a:t>assurer </a:t>
            </a:r>
            <a:r>
              <a:rPr lang="fr-FR"/>
              <a:t>le </a:t>
            </a:r>
            <a:r>
              <a:rPr lang="fr-FR" b="1"/>
              <a:t>Plan d’action </a:t>
            </a:r>
            <a:r>
              <a:rPr lang="fr-FR"/>
              <a:t>et</a:t>
            </a:r>
            <a:r>
              <a:rPr lang="fr-FR" b="1"/>
              <a:t> de communication </a:t>
            </a:r>
            <a:r>
              <a:rPr lang="fr-FR"/>
              <a:t>sur l’année</a:t>
            </a:r>
          </a:p>
          <a:p>
            <a:pPr>
              <a:spcBef>
                <a:spcPts val="1000"/>
              </a:spcBef>
            </a:pPr>
            <a:r>
              <a:rPr lang="fr-FR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Renforcer la </a:t>
            </a:r>
            <a:r>
              <a:rPr lang="fr-FR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isibilité d’ACP </a:t>
            </a:r>
            <a:r>
              <a:rPr lang="fr-FR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auprès de nos </a:t>
            </a:r>
            <a:r>
              <a:rPr lang="fr-FR" sz="18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clients/Prospects</a:t>
            </a:r>
            <a:r>
              <a:rPr lang="fr-FR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1000"/>
              </a:spcBef>
            </a:pPr>
            <a:r>
              <a:rPr lang="fr-FR" b="1">
                <a:solidFill>
                  <a:schemeClr val="accent1"/>
                </a:solidFill>
                <a:ea typeface="+mj-ea"/>
                <a:cs typeface="+mj-cs"/>
              </a:rPr>
              <a:t>Missions terrains avec visite chez nos clients/prospects</a:t>
            </a:r>
          </a:p>
          <a:p>
            <a:pPr marL="0" indent="0">
              <a:spcBef>
                <a:spcPts val="1000"/>
              </a:spcBef>
              <a:buNone/>
            </a:pPr>
            <a:endParaRPr lang="fr-FR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1DB2E175-D0AE-404B-987E-7BE8DA89B74E}"/>
              </a:ext>
            </a:extLst>
          </p:cNvPr>
          <p:cNvSpPr>
            <a:spLocks noGrp="1"/>
          </p:cNvSpPr>
          <p:nvPr/>
        </p:nvSpPr>
        <p:spPr>
          <a:xfrm>
            <a:off x="6418049" y="2594127"/>
            <a:ext cx="5806528" cy="32877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800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fr-F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fr-F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fr-FR" sz="18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en-US" sz="16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fr-FR" b="1">
                <a:latin typeface="Calibri" panose="020F0502020204030204" pitchFamily="34" charset="0"/>
                <a:cs typeface="Times New Roman" panose="02020603050405020304" pitchFamily="18" charset="0"/>
              </a:rPr>
              <a:t>Entretenir</a:t>
            </a:r>
            <a:r>
              <a:rPr lang="fr-FR">
                <a:latin typeface="Calibri" panose="020F0502020204030204" pitchFamily="34" charset="0"/>
                <a:cs typeface="Times New Roman" panose="02020603050405020304" pitchFamily="18" charset="0"/>
              </a:rPr>
              <a:t> la cohésion prod/commercial </a:t>
            </a:r>
          </a:p>
          <a:p>
            <a:endParaRPr lang="fr-FR"/>
          </a:p>
          <a:p>
            <a:endParaRPr lang="fr-FR"/>
          </a:p>
          <a:p>
            <a:pPr marL="0" indent="0">
              <a:buNone/>
            </a:pPr>
            <a:endParaRPr lang="fr-FR" b="1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E36C097-3BCC-47A5-AB30-767476F16AFD}"/>
              </a:ext>
            </a:extLst>
          </p:cNvPr>
          <p:cNvGrpSpPr/>
          <p:nvPr/>
        </p:nvGrpSpPr>
        <p:grpSpPr>
          <a:xfrm>
            <a:off x="2344405" y="1584122"/>
            <a:ext cx="6651762" cy="855988"/>
            <a:chOff x="2710036" y="1362408"/>
            <a:chExt cx="6651762" cy="855988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B140C331-A9C7-40AB-9E79-6B95E8379C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0036" y="1362408"/>
              <a:ext cx="828001" cy="828000"/>
              <a:chOff x="2026027" y="1233896"/>
              <a:chExt cx="1274578" cy="1274577"/>
            </a:xfrm>
          </p:grpSpPr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id="{ADBADC09-2008-4955-A031-A449A1D5F6C6}"/>
                  </a:ext>
                </a:extLst>
              </p:cNvPr>
              <p:cNvSpPr/>
              <p:nvPr/>
            </p:nvSpPr>
            <p:spPr>
              <a:xfrm>
                <a:off x="2026027" y="1233896"/>
                <a:ext cx="1274578" cy="12745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4" name="Graphique 23" descr="Visage souriant sans remplissage">
                <a:extLst>
                  <a:ext uri="{FF2B5EF4-FFF2-40B4-BE49-F238E27FC236}">
                    <a16:creationId xmlns:a16="http://schemas.microsoft.com/office/drawing/2014/main" id="{54D48BD6-A205-4A38-84B4-9FC7A009A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06116" y="141398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39BA3B35-FADB-4C36-905B-AC93BA220C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2890" y="1390396"/>
              <a:ext cx="858908" cy="828000"/>
              <a:chOff x="8272269" y="1192605"/>
              <a:chExt cx="1334808" cy="1286774"/>
            </a:xfrm>
          </p:grpSpPr>
          <p:sp>
            <p:nvSpPr>
              <p:cNvPr id="21" name="Oval 3">
                <a:extLst>
                  <a:ext uri="{FF2B5EF4-FFF2-40B4-BE49-F238E27FC236}">
                    <a16:creationId xmlns:a16="http://schemas.microsoft.com/office/drawing/2014/main" id="{85C0C15A-3ABB-42F4-B29B-05CCB837D503}"/>
                  </a:ext>
                </a:extLst>
              </p:cNvPr>
              <p:cNvSpPr/>
              <p:nvPr/>
            </p:nvSpPr>
            <p:spPr>
              <a:xfrm>
                <a:off x="8272269" y="1192605"/>
                <a:ext cx="1334808" cy="128677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22" name="Graphique 21" descr="Visage triste sans remplissage">
                <a:extLst>
                  <a:ext uri="{FF2B5EF4-FFF2-40B4-BE49-F238E27FC236}">
                    <a16:creationId xmlns:a16="http://schemas.microsoft.com/office/drawing/2014/main" id="{2318444B-B11A-4920-A99B-1DA3AC2714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482473" y="1413984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D9C2F5A8-1196-9C84-EED6-209524308D8D}"/>
              </a:ext>
            </a:extLst>
          </p:cNvPr>
          <p:cNvSpPr>
            <a:spLocks noGrp="1"/>
          </p:cNvSpPr>
          <p:nvPr/>
        </p:nvSpPr>
        <p:spPr>
          <a:xfrm>
            <a:off x="6440243" y="2648343"/>
            <a:ext cx="5558825" cy="37080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230400" indent="-230400" algn="l" defTabSz="914400" rtl="0" eaLnBrk="1" latinLnBrk="0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lang="fr-FR" sz="1800" kern="120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74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Recommandations pour 2024</a:t>
            </a:r>
            <a:endParaRPr lang="fr-FR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A8EA3-9D77-481E-91EB-9610393E119C}"/>
              </a:ext>
            </a:extLst>
          </p:cNvPr>
          <p:cNvSpPr/>
          <p:nvPr/>
        </p:nvSpPr>
        <p:spPr>
          <a:xfrm>
            <a:off x="83029" y="816402"/>
            <a:ext cx="6567647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08965" lvl="1"/>
            <a:endParaRPr lang="fr-FR" sz="2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algn="ctr"/>
            <a:r>
              <a:rPr lang="fr-FR">
                <a:solidFill>
                  <a:schemeClr val="tx2"/>
                </a:solidFill>
                <a:highlight>
                  <a:srgbClr val="FFFF00"/>
                </a:highlight>
                <a:latin typeface="Abadi"/>
              </a:rPr>
              <a:t>Commercial</a:t>
            </a:r>
          </a:p>
          <a:p>
            <a:pPr algn="ctr"/>
            <a:endParaRPr lang="fr-FR" sz="12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Transformer les nouveaux clients en récurrents avec des contacts réguliers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Fidéliser nos clients récurrents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Accroitre la croissance en développant fortement les marchés à l’export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Support externe de Prospection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D4C03-65CD-42E5-A979-3E9765877687}"/>
              </a:ext>
            </a:extLst>
          </p:cNvPr>
          <p:cNvSpPr/>
          <p:nvPr/>
        </p:nvSpPr>
        <p:spPr>
          <a:xfrm>
            <a:off x="6510657" y="797162"/>
            <a:ext cx="56781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2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algn="ctr"/>
            <a:r>
              <a:rPr lang="fr-FR">
                <a:solidFill>
                  <a:schemeClr val="tx2"/>
                </a:solidFill>
                <a:latin typeface="Abadi" panose="020B0604020104020204" pitchFamily="34" charset="0"/>
              </a:rPr>
              <a:t>Prod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2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Retrouver notre réactivité sur l’envoi des devis (5jrs)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Proposer un service différentiant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algn="ctr"/>
            <a:r>
              <a:rPr lang="fr-FR">
                <a:solidFill>
                  <a:schemeClr val="tx2"/>
                </a:solidFill>
                <a:latin typeface="Abadi" panose="020B0604020104020204" pitchFamily="34" charset="0"/>
              </a:rPr>
              <a:t>Entreprise</a:t>
            </a:r>
          </a:p>
          <a:p>
            <a:pPr algn="ctr"/>
            <a:endParaRPr lang="fr-FR" sz="12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Capitaliser sur les futurs projets en développement : </a:t>
            </a:r>
          </a:p>
          <a:p>
            <a:pPr marL="1504737" lvl="2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SEKKOIA</a:t>
            </a:r>
          </a:p>
          <a:p>
            <a:pPr marL="1504737" lvl="2" indent="-285750">
              <a:buFont typeface="Wingdings" panose="05000000000000000000" pitchFamily="2" charset="2"/>
              <a:buChar char="§"/>
            </a:pPr>
            <a:r>
              <a:rPr lang="fr-FR" sz="1800" err="1">
                <a:solidFill>
                  <a:schemeClr val="tx2"/>
                </a:solidFill>
                <a:latin typeface="Abadi" panose="020B0604020104020204" pitchFamily="34" charset="0"/>
              </a:rPr>
              <a:t>Highly</a:t>
            </a: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fr-FR" sz="1800" err="1">
                <a:solidFill>
                  <a:schemeClr val="tx2"/>
                </a:solidFill>
                <a:latin typeface="Abadi" panose="020B0604020104020204" pitchFamily="34" charset="0"/>
              </a:rPr>
              <a:t>Potent</a:t>
            </a: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6806A5-2F2E-3183-213C-5AB9E996EEE2}"/>
              </a:ext>
            </a:extLst>
          </p:cNvPr>
          <p:cNvSpPr txBox="1"/>
          <p:nvPr/>
        </p:nvSpPr>
        <p:spPr>
          <a:xfrm>
            <a:off x="97376" y="4272677"/>
            <a:ext cx="6096000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2400">
                <a:solidFill>
                  <a:schemeClr val="tx2"/>
                </a:solidFill>
                <a:highlight>
                  <a:srgbClr val="FFFF00"/>
                </a:highlight>
                <a:latin typeface="Abadi"/>
              </a:rPr>
              <a:t>Management</a:t>
            </a:r>
            <a:r>
              <a:rPr lang="fr-FR">
                <a:solidFill>
                  <a:schemeClr val="tx2"/>
                </a:solidFill>
                <a:latin typeface="Abadi"/>
              </a:rPr>
              <a:t> </a:t>
            </a:r>
            <a:endParaRPr lang="fr-FR" sz="24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2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Finaliser l’intégration d’Héléna et assurer son plan de développement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Créer la dynamique commerciale : Points hebdomadaires pour s’adapter au marché qui est en constante évolution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80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>
                <a:solidFill>
                  <a:schemeClr val="tx2"/>
                </a:solidFill>
                <a:latin typeface="Abadi" panose="020B0604020104020204" pitchFamily="34" charset="0"/>
              </a:rPr>
              <a:t>Réaliser notre Plan d’action avec nouvelle équipe Co.</a:t>
            </a:r>
          </a:p>
        </p:txBody>
      </p:sp>
    </p:spTree>
    <p:extLst>
      <p:ext uri="{BB962C8B-B14F-4D97-AF65-F5344CB8AC3E}">
        <p14:creationId xmlns:p14="http://schemas.microsoft.com/office/powerpoint/2010/main" val="191533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828F641-5379-4F84-A6DD-E8AD0735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 anchor="ctr">
            <a:normAutofit/>
          </a:bodyPr>
          <a:lstStyle/>
          <a:p>
            <a:r>
              <a:rPr lang="en-US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9320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6E221-DC41-2539-AD1B-BC2B2EAA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Calibri"/>
                <a:cs typeface="Calibri"/>
              </a:rPr>
              <a:t>DATA EQUIPE AMO &amp; HCH (partie Co.)-auto </a:t>
            </a:r>
            <a:r>
              <a:rPr lang="fr-FR" err="1">
                <a:ea typeface="Calibri"/>
                <a:cs typeface="Calibri"/>
              </a:rPr>
              <a:t>eval</a:t>
            </a:r>
            <a:r>
              <a:rPr lang="fr-FR">
                <a:ea typeface="Calibri"/>
                <a:cs typeface="Calibri"/>
              </a:rPr>
              <a:t> sur chiffres commerce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0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E8660C-FF40-1D96-1E87-D5206850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PDC cumulée 2022 &amp; 2023/objectif attendu</a:t>
            </a:r>
            <a:r>
              <a:rPr lang="fr-FR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– AMO 5 dernières années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4F52420-92A9-9A11-01A5-0F60E74C86C2}"/>
              </a:ext>
            </a:extLst>
          </p:cNvPr>
          <p:cNvSpPr/>
          <p:nvPr/>
        </p:nvSpPr>
        <p:spPr>
          <a:xfrm>
            <a:off x="212079" y="3417376"/>
            <a:ext cx="1800200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5% de PDC Vs 2022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89F2AB6-5A15-8D87-1E69-9A7F55AB0B0C}"/>
              </a:ext>
            </a:extLst>
          </p:cNvPr>
          <p:cNvSpPr/>
          <p:nvPr/>
        </p:nvSpPr>
        <p:spPr>
          <a:xfrm>
            <a:off x="212079" y="4588786"/>
            <a:ext cx="1800200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68% de l’objectif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B27A5F6C-9E6E-7590-3A31-046119BDA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575" y="1279116"/>
            <a:ext cx="7358250" cy="5048986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49DD892-FEC0-1596-F83D-CC144994C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18552"/>
              </p:ext>
            </p:extLst>
          </p:nvPr>
        </p:nvGraphicFramePr>
        <p:xfrm>
          <a:off x="212079" y="1305985"/>
          <a:ext cx="4618496" cy="1828800"/>
        </p:xfrm>
        <a:graphic>
          <a:graphicData uri="http://schemas.openxmlformats.org/drawingml/2006/table">
            <a:tbl>
              <a:tblPr/>
              <a:tblGrid>
                <a:gridCol w="1096893">
                  <a:extLst>
                    <a:ext uri="{9D8B030D-6E8A-4147-A177-3AD203B41FA5}">
                      <a16:colId xmlns:a16="http://schemas.microsoft.com/office/drawing/2014/main" val="2448944896"/>
                    </a:ext>
                  </a:extLst>
                </a:gridCol>
                <a:gridCol w="877514">
                  <a:extLst>
                    <a:ext uri="{9D8B030D-6E8A-4147-A177-3AD203B41FA5}">
                      <a16:colId xmlns:a16="http://schemas.microsoft.com/office/drawing/2014/main" val="2707236200"/>
                    </a:ext>
                  </a:extLst>
                </a:gridCol>
                <a:gridCol w="1339364">
                  <a:extLst>
                    <a:ext uri="{9D8B030D-6E8A-4147-A177-3AD203B41FA5}">
                      <a16:colId xmlns:a16="http://schemas.microsoft.com/office/drawing/2014/main" val="3130964237"/>
                    </a:ext>
                  </a:extLst>
                </a:gridCol>
                <a:gridCol w="1304725">
                  <a:extLst>
                    <a:ext uri="{9D8B030D-6E8A-4147-A177-3AD203B41FA5}">
                      <a16:colId xmlns:a16="http://schemas.microsoft.com/office/drawing/2014/main" val="1383410467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PDC CUMULEE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MONTANT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EVOLUTION 2023 vs N-1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EVOLUTION 2023 vs 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997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PDC cumulée 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888 609,00 €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+5%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4486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PDC cumulée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850 176,00 €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+5%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26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PDC cumulée 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1 032 123,00 €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+28%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3816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PDC cumulée 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803 980,00 €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-9%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+11%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8202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PDC cumulée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   882 947,00 €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+1%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006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610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3755909" cy="711081"/>
          </a:xfrm>
        </p:spPr>
        <p:txBody>
          <a:bodyPr/>
          <a:lstStyle/>
          <a:p>
            <a:pPr algn="l"/>
            <a:r>
              <a:rPr lang="en-US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Indicateurs</a:t>
            </a:r>
            <a:r>
              <a:rPr lang="en-US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2024</a:t>
            </a:r>
            <a:endParaRPr lang="en-IN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1" name="Footer Placeholder 14">
            <a:extLst>
              <a:ext uri="{FF2B5EF4-FFF2-40B4-BE49-F238E27FC236}">
                <a16:creationId xmlns:a16="http://schemas.microsoft.com/office/drawing/2014/main" id="{A1A20AA2-DEF7-4907-9D1F-F5886B33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177" y="6359659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2023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FB9557E-628E-4EB4-8DE7-5E23F6A69127}"/>
              </a:ext>
            </a:extLst>
          </p:cNvPr>
          <p:cNvSpPr/>
          <p:nvPr/>
        </p:nvSpPr>
        <p:spPr>
          <a:xfrm>
            <a:off x="11474553" y="6381328"/>
            <a:ext cx="596523" cy="30775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r>
              <a:rPr lang="en-US" sz="1400" b="1">
                <a:ln w="0"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</a:rPr>
              <a:t>11</a:t>
            </a:r>
          </a:p>
        </p:txBody>
      </p: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76CF9ADD-7EC7-403A-9888-835B4EA5A28E}"/>
              </a:ext>
            </a:extLst>
          </p:cNvPr>
          <p:cNvGrpSpPr/>
          <p:nvPr/>
        </p:nvGrpSpPr>
        <p:grpSpPr>
          <a:xfrm>
            <a:off x="2422531" y="4431800"/>
            <a:ext cx="1719138" cy="1723821"/>
            <a:chOff x="2964405" y="3879891"/>
            <a:chExt cx="1719586" cy="1724270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D936F91-E5CA-4C00-ADC8-F4762D2FF954}"/>
                </a:ext>
              </a:extLst>
            </p:cNvPr>
            <p:cNvSpPr/>
            <p:nvPr/>
          </p:nvSpPr>
          <p:spPr>
            <a:xfrm>
              <a:off x="2964405" y="3879891"/>
              <a:ext cx="1719586" cy="1724270"/>
            </a:xfrm>
            <a:prstGeom prst="rect">
              <a:avLst/>
            </a:pr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>
                <a:defRPr/>
              </a:pPr>
              <a:endParaRPr lang="fr-F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4A1876DC-133D-46ED-94BC-4703C416C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8836" y="4028617"/>
              <a:ext cx="1481720" cy="1481720"/>
            </a:xfrm>
            <a:prstGeom prst="rect">
              <a:avLst/>
            </a:prstGeom>
          </p:spPr>
        </p:pic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9FAADF03-1BCE-452C-AEF4-798446479397}"/>
                </a:ext>
              </a:extLst>
            </p:cNvPr>
            <p:cNvSpPr txBox="1"/>
            <p:nvPr/>
          </p:nvSpPr>
          <p:spPr>
            <a:xfrm>
              <a:off x="3272155" y="4184098"/>
              <a:ext cx="1100380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063">
                <a:defRPr/>
              </a:pPr>
              <a:r>
                <a:rPr lang="fr-FR" sz="2799" b="1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fr-FR" sz="2799" b="1">
                  <a:solidFill>
                    <a:schemeClr val="bg1"/>
                  </a:solidFill>
                  <a:latin typeface="Abadi" panose="020B0604020104020204" pitchFamily="34" charset="0"/>
                </a:rPr>
                <a:t>Devis</a:t>
              </a:r>
              <a:r>
                <a:rPr lang="fr-FR" sz="4399" b="1">
                  <a:solidFill>
                    <a:schemeClr val="bg1"/>
                  </a:solidFill>
                  <a:latin typeface="Calibri" panose="020F0502020204030204"/>
                </a:rPr>
                <a:t> </a:t>
              </a:r>
            </a:p>
            <a:p>
              <a:pPr algn="ctr" defTabSz="457063">
                <a:defRPr/>
              </a:pPr>
              <a:endParaRPr lang="fr-FR" sz="800" b="1">
                <a:solidFill>
                  <a:schemeClr val="bg1"/>
                </a:solidFill>
                <a:latin typeface="Calibri" panose="020F0502020204030204"/>
              </a:endParaRPr>
            </a:p>
            <a:p>
              <a:pPr algn="ctr" defTabSz="457063">
                <a:defRPr/>
              </a:pPr>
              <a:r>
                <a:rPr lang="fr-FR" sz="2399" b="1">
                  <a:solidFill>
                    <a:schemeClr val="bg1"/>
                  </a:solidFill>
                  <a:latin typeface="Abadi" panose="020B0604020104020204" pitchFamily="34" charset="0"/>
                </a:rPr>
                <a:t>343</a:t>
              </a: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202A34E0-A750-4C43-A981-505E2081D456}"/>
              </a:ext>
            </a:extLst>
          </p:cNvPr>
          <p:cNvGrpSpPr/>
          <p:nvPr/>
        </p:nvGrpSpPr>
        <p:grpSpPr>
          <a:xfrm>
            <a:off x="4366217" y="1899269"/>
            <a:ext cx="1719138" cy="1723821"/>
            <a:chOff x="5076285" y="1346701"/>
            <a:chExt cx="1719586" cy="1724270"/>
          </a:xfrm>
        </p:grpSpPr>
        <p:pic>
          <p:nvPicPr>
            <p:cNvPr id="117" name="Image 116">
              <a:extLst>
                <a:ext uri="{FF2B5EF4-FFF2-40B4-BE49-F238E27FC236}">
                  <a16:creationId xmlns:a16="http://schemas.microsoft.com/office/drawing/2014/main" id="{B984C4C0-FD5A-4248-AAA2-6E591B56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230" y="1455583"/>
              <a:ext cx="1506509" cy="1506509"/>
            </a:xfrm>
            <a:prstGeom prst="rect">
              <a:avLst/>
            </a:prstGeom>
          </p:spPr>
        </p:pic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BBE650A-BECC-40AF-8FA7-AA32D842D70E}"/>
                </a:ext>
              </a:extLst>
            </p:cNvPr>
            <p:cNvSpPr/>
            <p:nvPr/>
          </p:nvSpPr>
          <p:spPr>
            <a:xfrm>
              <a:off x="5076285" y="1346701"/>
              <a:ext cx="1719586" cy="1724270"/>
            </a:xfrm>
            <a:prstGeom prst="rect">
              <a:avLst/>
            </a:prstGeom>
            <a:no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>
                <a:defRPr/>
              </a:pPr>
              <a:endParaRPr lang="fr-F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B03DA7A3-244E-4C20-83AC-E61EB1EDF2D9}"/>
                </a:ext>
              </a:extLst>
            </p:cNvPr>
            <p:cNvSpPr/>
            <p:nvPr/>
          </p:nvSpPr>
          <p:spPr>
            <a:xfrm>
              <a:off x="5577739" y="1639923"/>
              <a:ext cx="643768" cy="5583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063">
                <a:defRPr/>
              </a:pPr>
              <a:r>
                <a:rPr lang="fr-FR" sz="2750" b="1">
                  <a:solidFill>
                    <a:srgbClr val="FF0000"/>
                  </a:solidFill>
                  <a:latin typeface="Abadi"/>
                </a:rPr>
                <a:t>20</a:t>
              </a:r>
              <a:endParaRPr lang="en-US" sz="2750" b="1">
                <a:solidFill>
                  <a:srgbClr val="FF0000"/>
                </a:solidFill>
                <a:latin typeface="Abadi"/>
              </a:endParaRP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8339FF72-60EF-4CD2-B548-ABA860D35C72}"/>
              </a:ext>
            </a:extLst>
          </p:cNvPr>
          <p:cNvGrpSpPr/>
          <p:nvPr/>
        </p:nvGrpSpPr>
        <p:grpSpPr>
          <a:xfrm>
            <a:off x="2277988" y="1916832"/>
            <a:ext cx="1907988" cy="1808802"/>
            <a:chOff x="2858594" y="1346701"/>
            <a:chExt cx="1908485" cy="180927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A2EF14E-02B0-4BCA-BD4F-26C81EB3BEBD}"/>
                </a:ext>
              </a:extLst>
            </p:cNvPr>
            <p:cNvSpPr/>
            <p:nvPr/>
          </p:nvSpPr>
          <p:spPr>
            <a:xfrm>
              <a:off x="2949657" y="1346701"/>
              <a:ext cx="1719586" cy="1724270"/>
            </a:xfrm>
            <a:prstGeom prst="rect">
              <a:avLst/>
            </a:pr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>
                <a:defRPr/>
              </a:pPr>
              <a:endParaRPr lang="fr-F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id="{BB51C6D6-A78A-42F1-A92A-9F46CB243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2247" y="1796344"/>
              <a:ext cx="1359630" cy="1359630"/>
            </a:xfrm>
            <a:prstGeom prst="rect">
              <a:avLst/>
            </a:prstGeom>
          </p:spPr>
        </p:pic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D1CF5735-C526-4779-84DE-CA64DDD5D92C}"/>
                </a:ext>
              </a:extLst>
            </p:cNvPr>
            <p:cNvSpPr txBox="1"/>
            <p:nvPr/>
          </p:nvSpPr>
          <p:spPr>
            <a:xfrm>
              <a:off x="2858594" y="1477564"/>
              <a:ext cx="190848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457063">
                <a:defRPr/>
              </a:pPr>
              <a:r>
                <a:rPr lang="fr-FR" sz="1950" err="1">
                  <a:solidFill>
                    <a:schemeClr val="bg1"/>
                  </a:solidFill>
                  <a:latin typeface="Abadi"/>
                </a:rPr>
                <a:t>o</a:t>
              </a:r>
              <a:r>
                <a:rPr lang="fr-FR" sz="1950" err="1">
                  <a:solidFill>
                    <a:srgbClr val="00B050"/>
                  </a:solidFill>
                  <a:latin typeface="Abadi"/>
                </a:rPr>
                <a:t>bj</a:t>
              </a:r>
              <a:r>
                <a:rPr lang="fr-FR" sz="1950">
                  <a:solidFill>
                    <a:srgbClr val="00B050"/>
                  </a:solidFill>
                  <a:latin typeface="Abadi"/>
                </a:rPr>
                <a:t>. 40%</a:t>
              </a:r>
              <a:r>
                <a:rPr lang="fr-FR" sz="1950">
                  <a:solidFill>
                    <a:schemeClr val="bg1"/>
                  </a:solidFill>
                  <a:latin typeface="Abadi"/>
                </a:rPr>
                <a:t> </a:t>
              </a:r>
              <a:endParaRPr lang="fr-FR" sz="1999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C4798EF2-A192-456B-BC90-9ED15E5D5C05}"/>
              </a:ext>
            </a:extLst>
          </p:cNvPr>
          <p:cNvGrpSpPr/>
          <p:nvPr/>
        </p:nvGrpSpPr>
        <p:grpSpPr>
          <a:xfrm>
            <a:off x="4365350" y="4407426"/>
            <a:ext cx="1704854" cy="1706103"/>
            <a:chOff x="5076285" y="3879893"/>
            <a:chExt cx="1705298" cy="170654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373FA62-CE3F-4634-9811-FE28B0E94674}"/>
                </a:ext>
              </a:extLst>
            </p:cNvPr>
            <p:cNvSpPr/>
            <p:nvPr/>
          </p:nvSpPr>
          <p:spPr>
            <a:xfrm>
              <a:off x="5076285" y="3879893"/>
              <a:ext cx="1705298" cy="1706547"/>
            </a:xfrm>
            <a:prstGeom prst="rect">
              <a:avLst/>
            </a:prstGeom>
            <a:no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63">
                <a:defRPr/>
              </a:pPr>
              <a:endParaRPr lang="fr-FR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37E72537-D24F-42AD-812D-5FAA627A7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286" y="3909226"/>
              <a:ext cx="1288409" cy="1108710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3DF714F-9F00-4EB1-91C5-4A2ECBE4A86C}"/>
                </a:ext>
              </a:extLst>
            </p:cNvPr>
            <p:cNvSpPr/>
            <p:nvPr/>
          </p:nvSpPr>
          <p:spPr>
            <a:xfrm>
              <a:off x="5118363" y="5032131"/>
              <a:ext cx="1650825" cy="510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457063">
                <a:defRPr/>
              </a:pPr>
              <a:r>
                <a:rPr lang="fr-FR" sz="1800" b="1">
                  <a:solidFill>
                    <a:schemeClr val="accent1"/>
                  </a:solidFill>
                  <a:latin typeface="Abadi" panose="020B0604020104020204" pitchFamily="34" charset="0"/>
                </a:rPr>
                <a:t>1 664 Contacts</a:t>
              </a:r>
            </a:p>
            <a:p>
              <a:pPr algn="ctr" defTabSz="457063">
                <a:defRPr/>
              </a:pPr>
              <a:r>
                <a:rPr lang="fr-FR" sz="1999">
                  <a:solidFill>
                    <a:schemeClr val="accent1"/>
                  </a:solidFill>
                  <a:latin typeface="Abadi" panose="020B0604020104020204" pitchFamily="34" charset="0"/>
                </a:rPr>
                <a:t>15 missions</a:t>
              </a:r>
              <a:endParaRPr lang="en-US" sz="1999">
                <a:solidFill>
                  <a:schemeClr val="accent1"/>
                </a:solidFill>
                <a:latin typeface="Abadi" panose="020B0604020104020204" pitchFamily="34" charset="0"/>
              </a:endParaRP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34BE025-7A59-4E94-8DB7-BBFFC52AA84A}"/>
              </a:ext>
            </a:extLst>
          </p:cNvPr>
          <p:cNvSpPr/>
          <p:nvPr/>
        </p:nvSpPr>
        <p:spPr>
          <a:xfrm>
            <a:off x="6463262" y="1899269"/>
            <a:ext cx="1765484" cy="1739103"/>
          </a:xfrm>
          <a:prstGeom prst="rect">
            <a:avLst/>
          </a:prstGeom>
          <a:noFill/>
          <a:ln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pic>
        <p:nvPicPr>
          <p:cNvPr id="129" name="Image 128">
            <a:extLst>
              <a:ext uri="{FF2B5EF4-FFF2-40B4-BE49-F238E27FC236}">
                <a16:creationId xmlns:a16="http://schemas.microsoft.com/office/drawing/2014/main" id="{BA59DA13-C2FF-4851-B5A8-B79DB9C00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651" y="2088476"/>
            <a:ext cx="821262" cy="791794"/>
          </a:xfrm>
          <a:prstGeom prst="rect">
            <a:avLst/>
          </a:prstGeom>
        </p:spPr>
      </p:pic>
      <p:sp>
        <p:nvSpPr>
          <p:cNvPr id="130" name="ZoneTexte 129">
            <a:extLst>
              <a:ext uri="{FF2B5EF4-FFF2-40B4-BE49-F238E27FC236}">
                <a16:creationId xmlns:a16="http://schemas.microsoft.com/office/drawing/2014/main" id="{C0E6045D-3EA1-4B48-A8C0-CCD473078E45}"/>
              </a:ext>
            </a:extLst>
          </p:cNvPr>
          <p:cNvSpPr txBox="1"/>
          <p:nvPr/>
        </p:nvSpPr>
        <p:spPr>
          <a:xfrm>
            <a:off x="5981251" y="3355123"/>
            <a:ext cx="2679002" cy="33846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600" b="1">
                <a:solidFill>
                  <a:srgbClr val="00B050"/>
                </a:solidFill>
                <a:latin typeface="Abadi"/>
              </a:rPr>
              <a:t>10 contrats &gt; 25 K€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FB62A37-12F2-41E7-86A8-55F58AE99476}"/>
              </a:ext>
            </a:extLst>
          </p:cNvPr>
          <p:cNvSpPr/>
          <p:nvPr/>
        </p:nvSpPr>
        <p:spPr>
          <a:xfrm>
            <a:off x="6509317" y="2923677"/>
            <a:ext cx="1673375" cy="470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63">
              <a:defRPr/>
            </a:pPr>
            <a:r>
              <a:rPr lang="fr-FR" sz="1600" b="1">
                <a:solidFill>
                  <a:srgbClr val="00B050"/>
                </a:solidFill>
                <a:latin typeface="Abadi"/>
              </a:rPr>
              <a:t>PM 7k€*</a:t>
            </a:r>
          </a:p>
          <a:p>
            <a:pPr algn="ctr" defTabSz="457063">
              <a:defRPr/>
            </a:pPr>
            <a:r>
              <a:rPr lang="fr-FR" sz="1600" b="1">
                <a:solidFill>
                  <a:srgbClr val="FF0000"/>
                </a:solidFill>
                <a:latin typeface="Abadi"/>
              </a:rPr>
              <a:t>ADA 10k€</a:t>
            </a:r>
            <a:endParaRPr lang="en-US" sz="1600" b="1">
              <a:solidFill>
                <a:srgbClr val="FF0000"/>
              </a:solidFill>
              <a:latin typeface="Abadi"/>
            </a:endParaRPr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7E5B4826-8948-4608-BA99-5F113107677A}"/>
              </a:ext>
            </a:extLst>
          </p:cNvPr>
          <p:cNvGrpSpPr/>
          <p:nvPr/>
        </p:nvGrpSpPr>
        <p:grpSpPr>
          <a:xfrm>
            <a:off x="6785977" y="4595040"/>
            <a:ext cx="1156807" cy="712325"/>
            <a:chOff x="4802109" y="3990897"/>
            <a:chExt cx="1043024" cy="620018"/>
          </a:xfrm>
        </p:grpSpPr>
        <p:pic>
          <p:nvPicPr>
            <p:cNvPr id="133" name="Image 132">
              <a:extLst>
                <a:ext uri="{FF2B5EF4-FFF2-40B4-BE49-F238E27FC236}">
                  <a16:creationId xmlns:a16="http://schemas.microsoft.com/office/drawing/2014/main" id="{A835B3FC-0E66-40A3-9A9E-78DFAB15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5115" y="3990897"/>
              <a:ext cx="620018" cy="620018"/>
            </a:xfrm>
            <a:prstGeom prst="rect">
              <a:avLst/>
            </a:prstGeom>
          </p:spPr>
        </p:pic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769E1C43-6BCE-4E04-9B41-C0D780CBE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02109" y="3990897"/>
              <a:ext cx="600698" cy="620018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892BBD7-EB4B-45A8-ABB2-46F8230796D2}"/>
              </a:ext>
            </a:extLst>
          </p:cNvPr>
          <p:cNvSpPr/>
          <p:nvPr/>
        </p:nvSpPr>
        <p:spPr>
          <a:xfrm>
            <a:off x="6488886" y="4389708"/>
            <a:ext cx="1719138" cy="1723821"/>
          </a:xfrm>
          <a:prstGeom prst="rect">
            <a:avLst/>
          </a:prstGeom>
          <a:noFill/>
          <a:ln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9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6C48961-F9A8-4297-ADCF-C1192A63F339}"/>
              </a:ext>
            </a:extLst>
          </p:cNvPr>
          <p:cNvSpPr/>
          <p:nvPr/>
        </p:nvSpPr>
        <p:spPr>
          <a:xfrm>
            <a:off x="6507826" y="5497711"/>
            <a:ext cx="1595936" cy="31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1999" b="1">
                <a:solidFill>
                  <a:schemeClr val="accent1"/>
                </a:solidFill>
                <a:latin typeface="Abadi" panose="020B0604020104020204" pitchFamily="34" charset="0"/>
              </a:rPr>
              <a:t>137 </a:t>
            </a:r>
            <a:r>
              <a:rPr lang="en-US" sz="1999" b="1" err="1">
                <a:solidFill>
                  <a:schemeClr val="accent1"/>
                </a:solidFill>
                <a:latin typeface="Abadi" panose="020B0604020104020204" pitchFamily="34" charset="0"/>
              </a:rPr>
              <a:t>contrats</a:t>
            </a:r>
            <a:endParaRPr lang="en-US" sz="1999" b="1">
              <a:solidFill>
                <a:schemeClr val="accent1"/>
              </a:solidFill>
              <a:latin typeface="Abadi" panose="020B0604020104020204" pitchFamily="34" charset="0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BFB0CA1D-6CB7-4FB9-9943-98C92018631C}"/>
              </a:ext>
            </a:extLst>
          </p:cNvPr>
          <p:cNvSpPr txBox="1"/>
          <p:nvPr/>
        </p:nvSpPr>
        <p:spPr>
          <a:xfrm>
            <a:off x="4725828" y="3128216"/>
            <a:ext cx="785312" cy="227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050">
              <a:solidFill>
                <a:schemeClr val="bg1"/>
              </a:solidFill>
            </a:endParaRPr>
          </a:p>
        </p:txBody>
      </p:sp>
      <p:grpSp>
        <p:nvGrpSpPr>
          <p:cNvPr id="140" name="Group 27">
            <a:extLst>
              <a:ext uri="{FF2B5EF4-FFF2-40B4-BE49-F238E27FC236}">
                <a16:creationId xmlns:a16="http://schemas.microsoft.com/office/drawing/2014/main" id="{457B1D97-DAB4-45B4-9EF6-BF9FF9FC5624}"/>
              </a:ext>
            </a:extLst>
          </p:cNvPr>
          <p:cNvGrpSpPr/>
          <p:nvPr/>
        </p:nvGrpSpPr>
        <p:grpSpPr>
          <a:xfrm>
            <a:off x="8852858" y="5491320"/>
            <a:ext cx="329004" cy="578900"/>
            <a:chOff x="-4130675" y="-646113"/>
            <a:chExt cx="3697288" cy="6505576"/>
          </a:xfrm>
        </p:grpSpPr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2AFB3EA3-586B-4158-B956-DDBDB2039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6200" y="-541338"/>
              <a:ext cx="3208338" cy="6296026"/>
            </a:xfrm>
            <a:custGeom>
              <a:avLst/>
              <a:gdLst>
                <a:gd name="T0" fmla="*/ 2021 w 2021"/>
                <a:gd name="T1" fmla="*/ 0 h 3966"/>
                <a:gd name="T2" fmla="*/ 2018 w 2021"/>
                <a:gd name="T3" fmla="*/ 1094 h 3966"/>
                <a:gd name="T4" fmla="*/ 1990 w 2021"/>
                <a:gd name="T5" fmla="*/ 1260 h 3966"/>
                <a:gd name="T6" fmla="*/ 1936 w 2021"/>
                <a:gd name="T7" fmla="*/ 1417 h 3966"/>
                <a:gd name="T8" fmla="*/ 1858 w 2021"/>
                <a:gd name="T9" fmla="*/ 1560 h 3966"/>
                <a:gd name="T10" fmla="*/ 1758 w 2021"/>
                <a:gd name="T11" fmla="*/ 1687 h 3966"/>
                <a:gd name="T12" fmla="*/ 1641 w 2021"/>
                <a:gd name="T13" fmla="*/ 1798 h 3966"/>
                <a:gd name="T14" fmla="*/ 1505 w 2021"/>
                <a:gd name="T15" fmla="*/ 1890 h 3966"/>
                <a:gd name="T16" fmla="*/ 1358 w 2021"/>
                <a:gd name="T17" fmla="*/ 1958 h 3966"/>
                <a:gd name="T18" fmla="*/ 1358 w 2021"/>
                <a:gd name="T19" fmla="*/ 2008 h 3966"/>
                <a:gd name="T20" fmla="*/ 1505 w 2021"/>
                <a:gd name="T21" fmla="*/ 2076 h 3966"/>
                <a:gd name="T22" fmla="*/ 1641 w 2021"/>
                <a:gd name="T23" fmla="*/ 2168 h 3966"/>
                <a:gd name="T24" fmla="*/ 1758 w 2021"/>
                <a:gd name="T25" fmla="*/ 2279 h 3966"/>
                <a:gd name="T26" fmla="*/ 1858 w 2021"/>
                <a:gd name="T27" fmla="*/ 2406 h 3966"/>
                <a:gd name="T28" fmla="*/ 1936 w 2021"/>
                <a:gd name="T29" fmla="*/ 2549 h 3966"/>
                <a:gd name="T30" fmla="*/ 1990 w 2021"/>
                <a:gd name="T31" fmla="*/ 2706 h 3966"/>
                <a:gd name="T32" fmla="*/ 2018 w 2021"/>
                <a:gd name="T33" fmla="*/ 2872 h 3966"/>
                <a:gd name="T34" fmla="*/ 2021 w 2021"/>
                <a:gd name="T35" fmla="*/ 3966 h 3966"/>
                <a:gd name="T36" fmla="*/ 0 w 2021"/>
                <a:gd name="T37" fmla="*/ 2959 h 3966"/>
                <a:gd name="T38" fmla="*/ 15 w 2021"/>
                <a:gd name="T39" fmla="*/ 2788 h 3966"/>
                <a:gd name="T40" fmla="*/ 56 w 2021"/>
                <a:gd name="T41" fmla="*/ 2626 h 3966"/>
                <a:gd name="T42" fmla="*/ 123 w 2021"/>
                <a:gd name="T43" fmla="*/ 2476 h 3966"/>
                <a:gd name="T44" fmla="*/ 211 w 2021"/>
                <a:gd name="T45" fmla="*/ 2341 h 3966"/>
                <a:gd name="T46" fmla="*/ 320 w 2021"/>
                <a:gd name="T47" fmla="*/ 2220 h 3966"/>
                <a:gd name="T48" fmla="*/ 446 w 2021"/>
                <a:gd name="T49" fmla="*/ 2120 h 3966"/>
                <a:gd name="T50" fmla="*/ 589 w 2021"/>
                <a:gd name="T51" fmla="*/ 2040 h 3966"/>
                <a:gd name="T52" fmla="*/ 744 w 2021"/>
                <a:gd name="T53" fmla="*/ 1983 h 3966"/>
                <a:gd name="T54" fmla="*/ 589 w 2021"/>
                <a:gd name="T55" fmla="*/ 1926 h 3966"/>
                <a:gd name="T56" fmla="*/ 446 w 2021"/>
                <a:gd name="T57" fmla="*/ 1846 h 3966"/>
                <a:gd name="T58" fmla="*/ 320 w 2021"/>
                <a:gd name="T59" fmla="*/ 1746 h 3966"/>
                <a:gd name="T60" fmla="*/ 211 w 2021"/>
                <a:gd name="T61" fmla="*/ 1625 h 3966"/>
                <a:gd name="T62" fmla="*/ 123 w 2021"/>
                <a:gd name="T63" fmla="*/ 1490 h 3966"/>
                <a:gd name="T64" fmla="*/ 56 w 2021"/>
                <a:gd name="T65" fmla="*/ 1340 h 3966"/>
                <a:gd name="T66" fmla="*/ 15 w 2021"/>
                <a:gd name="T67" fmla="*/ 1178 h 3966"/>
                <a:gd name="T68" fmla="*/ 0 w 2021"/>
                <a:gd name="T69" fmla="*/ 1007 h 3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1" h="3966">
                  <a:moveTo>
                    <a:pt x="0" y="0"/>
                  </a:moveTo>
                  <a:lnTo>
                    <a:pt x="2021" y="0"/>
                  </a:lnTo>
                  <a:lnTo>
                    <a:pt x="2021" y="1007"/>
                  </a:lnTo>
                  <a:lnTo>
                    <a:pt x="2018" y="1094"/>
                  </a:lnTo>
                  <a:lnTo>
                    <a:pt x="2008" y="1178"/>
                  </a:lnTo>
                  <a:lnTo>
                    <a:pt x="1990" y="1260"/>
                  </a:lnTo>
                  <a:lnTo>
                    <a:pt x="1965" y="1340"/>
                  </a:lnTo>
                  <a:lnTo>
                    <a:pt x="1936" y="1417"/>
                  </a:lnTo>
                  <a:lnTo>
                    <a:pt x="1900" y="1490"/>
                  </a:lnTo>
                  <a:lnTo>
                    <a:pt x="1858" y="1560"/>
                  </a:lnTo>
                  <a:lnTo>
                    <a:pt x="1810" y="1625"/>
                  </a:lnTo>
                  <a:lnTo>
                    <a:pt x="1758" y="1687"/>
                  </a:lnTo>
                  <a:lnTo>
                    <a:pt x="1701" y="1746"/>
                  </a:lnTo>
                  <a:lnTo>
                    <a:pt x="1641" y="1798"/>
                  </a:lnTo>
                  <a:lnTo>
                    <a:pt x="1575" y="1846"/>
                  </a:lnTo>
                  <a:lnTo>
                    <a:pt x="1505" y="1890"/>
                  </a:lnTo>
                  <a:lnTo>
                    <a:pt x="1433" y="1926"/>
                  </a:lnTo>
                  <a:lnTo>
                    <a:pt x="1358" y="1958"/>
                  </a:lnTo>
                  <a:lnTo>
                    <a:pt x="1278" y="1983"/>
                  </a:lnTo>
                  <a:lnTo>
                    <a:pt x="1358" y="2008"/>
                  </a:lnTo>
                  <a:lnTo>
                    <a:pt x="1433" y="2040"/>
                  </a:lnTo>
                  <a:lnTo>
                    <a:pt x="1505" y="2076"/>
                  </a:lnTo>
                  <a:lnTo>
                    <a:pt x="1575" y="2120"/>
                  </a:lnTo>
                  <a:lnTo>
                    <a:pt x="1641" y="2168"/>
                  </a:lnTo>
                  <a:lnTo>
                    <a:pt x="1701" y="2220"/>
                  </a:lnTo>
                  <a:lnTo>
                    <a:pt x="1758" y="2279"/>
                  </a:lnTo>
                  <a:lnTo>
                    <a:pt x="1810" y="2341"/>
                  </a:lnTo>
                  <a:lnTo>
                    <a:pt x="1858" y="2406"/>
                  </a:lnTo>
                  <a:lnTo>
                    <a:pt x="1900" y="2476"/>
                  </a:lnTo>
                  <a:lnTo>
                    <a:pt x="1936" y="2549"/>
                  </a:lnTo>
                  <a:lnTo>
                    <a:pt x="1965" y="2626"/>
                  </a:lnTo>
                  <a:lnTo>
                    <a:pt x="1990" y="2706"/>
                  </a:lnTo>
                  <a:lnTo>
                    <a:pt x="2008" y="2788"/>
                  </a:lnTo>
                  <a:lnTo>
                    <a:pt x="2018" y="2872"/>
                  </a:lnTo>
                  <a:lnTo>
                    <a:pt x="2021" y="2959"/>
                  </a:lnTo>
                  <a:lnTo>
                    <a:pt x="2021" y="3966"/>
                  </a:lnTo>
                  <a:lnTo>
                    <a:pt x="0" y="3966"/>
                  </a:lnTo>
                  <a:lnTo>
                    <a:pt x="0" y="2959"/>
                  </a:lnTo>
                  <a:lnTo>
                    <a:pt x="4" y="2872"/>
                  </a:lnTo>
                  <a:lnTo>
                    <a:pt x="15" y="2788"/>
                  </a:lnTo>
                  <a:lnTo>
                    <a:pt x="32" y="2706"/>
                  </a:lnTo>
                  <a:lnTo>
                    <a:pt x="56" y="2626"/>
                  </a:lnTo>
                  <a:lnTo>
                    <a:pt x="87" y="2549"/>
                  </a:lnTo>
                  <a:lnTo>
                    <a:pt x="123" y="2476"/>
                  </a:lnTo>
                  <a:lnTo>
                    <a:pt x="163" y="2406"/>
                  </a:lnTo>
                  <a:lnTo>
                    <a:pt x="211" y="2341"/>
                  </a:lnTo>
                  <a:lnTo>
                    <a:pt x="263" y="2279"/>
                  </a:lnTo>
                  <a:lnTo>
                    <a:pt x="320" y="2220"/>
                  </a:lnTo>
                  <a:lnTo>
                    <a:pt x="381" y="2168"/>
                  </a:lnTo>
                  <a:lnTo>
                    <a:pt x="446" y="2120"/>
                  </a:lnTo>
                  <a:lnTo>
                    <a:pt x="516" y="2076"/>
                  </a:lnTo>
                  <a:lnTo>
                    <a:pt x="589" y="2040"/>
                  </a:lnTo>
                  <a:lnTo>
                    <a:pt x="665" y="2008"/>
                  </a:lnTo>
                  <a:lnTo>
                    <a:pt x="744" y="1983"/>
                  </a:lnTo>
                  <a:lnTo>
                    <a:pt x="665" y="1958"/>
                  </a:lnTo>
                  <a:lnTo>
                    <a:pt x="589" y="1926"/>
                  </a:lnTo>
                  <a:lnTo>
                    <a:pt x="516" y="1890"/>
                  </a:lnTo>
                  <a:lnTo>
                    <a:pt x="446" y="1846"/>
                  </a:lnTo>
                  <a:lnTo>
                    <a:pt x="381" y="1798"/>
                  </a:lnTo>
                  <a:lnTo>
                    <a:pt x="320" y="1746"/>
                  </a:lnTo>
                  <a:lnTo>
                    <a:pt x="263" y="1687"/>
                  </a:lnTo>
                  <a:lnTo>
                    <a:pt x="211" y="1625"/>
                  </a:lnTo>
                  <a:lnTo>
                    <a:pt x="163" y="1560"/>
                  </a:lnTo>
                  <a:lnTo>
                    <a:pt x="123" y="1490"/>
                  </a:lnTo>
                  <a:lnTo>
                    <a:pt x="87" y="1417"/>
                  </a:lnTo>
                  <a:lnTo>
                    <a:pt x="56" y="1340"/>
                  </a:lnTo>
                  <a:lnTo>
                    <a:pt x="32" y="1260"/>
                  </a:lnTo>
                  <a:lnTo>
                    <a:pt x="15" y="1178"/>
                  </a:lnTo>
                  <a:lnTo>
                    <a:pt x="4" y="1094"/>
                  </a:lnTo>
                  <a:lnTo>
                    <a:pt x="0" y="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75EF9F98-6577-4634-A6B8-B23D637FD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0675" y="5649913"/>
              <a:ext cx="3697288" cy="209550"/>
            </a:xfrm>
            <a:custGeom>
              <a:avLst/>
              <a:gdLst>
                <a:gd name="T0" fmla="*/ 66 w 2329"/>
                <a:gd name="T1" fmla="*/ 0 h 132"/>
                <a:gd name="T2" fmla="*/ 2263 w 2329"/>
                <a:gd name="T3" fmla="*/ 0 h 132"/>
                <a:gd name="T4" fmla="*/ 2284 w 2329"/>
                <a:gd name="T5" fmla="*/ 3 h 132"/>
                <a:gd name="T6" fmla="*/ 2303 w 2329"/>
                <a:gd name="T7" fmla="*/ 13 h 132"/>
                <a:gd name="T8" fmla="*/ 2317 w 2329"/>
                <a:gd name="T9" fmla="*/ 26 h 132"/>
                <a:gd name="T10" fmla="*/ 2327 w 2329"/>
                <a:gd name="T11" fmla="*/ 45 h 132"/>
                <a:gd name="T12" fmla="*/ 2329 w 2329"/>
                <a:gd name="T13" fmla="*/ 66 h 132"/>
                <a:gd name="T14" fmla="*/ 2327 w 2329"/>
                <a:gd name="T15" fmla="*/ 87 h 132"/>
                <a:gd name="T16" fmla="*/ 2317 w 2329"/>
                <a:gd name="T17" fmla="*/ 105 h 132"/>
                <a:gd name="T18" fmla="*/ 2303 w 2329"/>
                <a:gd name="T19" fmla="*/ 120 h 132"/>
                <a:gd name="T20" fmla="*/ 2284 w 2329"/>
                <a:gd name="T21" fmla="*/ 128 h 132"/>
                <a:gd name="T22" fmla="*/ 2263 w 2329"/>
                <a:gd name="T23" fmla="*/ 132 h 132"/>
                <a:gd name="T24" fmla="*/ 66 w 2329"/>
                <a:gd name="T25" fmla="*/ 132 h 132"/>
                <a:gd name="T26" fmla="*/ 45 w 2329"/>
                <a:gd name="T27" fmla="*/ 128 h 132"/>
                <a:gd name="T28" fmla="*/ 27 w 2329"/>
                <a:gd name="T29" fmla="*/ 120 h 132"/>
                <a:gd name="T30" fmla="*/ 12 w 2329"/>
                <a:gd name="T31" fmla="*/ 105 h 132"/>
                <a:gd name="T32" fmla="*/ 4 w 2329"/>
                <a:gd name="T33" fmla="*/ 87 h 132"/>
                <a:gd name="T34" fmla="*/ 0 w 2329"/>
                <a:gd name="T35" fmla="*/ 66 h 132"/>
                <a:gd name="T36" fmla="*/ 4 w 2329"/>
                <a:gd name="T37" fmla="*/ 45 h 132"/>
                <a:gd name="T38" fmla="*/ 12 w 2329"/>
                <a:gd name="T39" fmla="*/ 26 h 132"/>
                <a:gd name="T40" fmla="*/ 27 w 2329"/>
                <a:gd name="T41" fmla="*/ 13 h 132"/>
                <a:gd name="T42" fmla="*/ 45 w 2329"/>
                <a:gd name="T43" fmla="*/ 3 h 132"/>
                <a:gd name="T44" fmla="*/ 66 w 2329"/>
                <a:gd name="T4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9" h="132">
                  <a:moveTo>
                    <a:pt x="66" y="0"/>
                  </a:moveTo>
                  <a:lnTo>
                    <a:pt x="2263" y="0"/>
                  </a:lnTo>
                  <a:lnTo>
                    <a:pt x="2284" y="3"/>
                  </a:lnTo>
                  <a:lnTo>
                    <a:pt x="2303" y="13"/>
                  </a:lnTo>
                  <a:lnTo>
                    <a:pt x="2317" y="26"/>
                  </a:lnTo>
                  <a:lnTo>
                    <a:pt x="2327" y="45"/>
                  </a:lnTo>
                  <a:lnTo>
                    <a:pt x="2329" y="66"/>
                  </a:lnTo>
                  <a:lnTo>
                    <a:pt x="2327" y="87"/>
                  </a:lnTo>
                  <a:lnTo>
                    <a:pt x="2317" y="105"/>
                  </a:lnTo>
                  <a:lnTo>
                    <a:pt x="2303" y="120"/>
                  </a:lnTo>
                  <a:lnTo>
                    <a:pt x="2284" y="128"/>
                  </a:lnTo>
                  <a:lnTo>
                    <a:pt x="2263" y="132"/>
                  </a:lnTo>
                  <a:lnTo>
                    <a:pt x="66" y="132"/>
                  </a:lnTo>
                  <a:lnTo>
                    <a:pt x="45" y="128"/>
                  </a:lnTo>
                  <a:lnTo>
                    <a:pt x="27" y="120"/>
                  </a:lnTo>
                  <a:lnTo>
                    <a:pt x="12" y="105"/>
                  </a:lnTo>
                  <a:lnTo>
                    <a:pt x="4" y="87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12" y="26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3" name="Freeform 10">
              <a:extLst>
                <a:ext uri="{FF2B5EF4-FFF2-40B4-BE49-F238E27FC236}">
                  <a16:creationId xmlns:a16="http://schemas.microsoft.com/office/drawing/2014/main" id="{79B08E76-5C9B-4726-A830-F70567F62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0675" y="-646113"/>
              <a:ext cx="3697288" cy="209550"/>
            </a:xfrm>
            <a:custGeom>
              <a:avLst/>
              <a:gdLst>
                <a:gd name="T0" fmla="*/ 66 w 2329"/>
                <a:gd name="T1" fmla="*/ 0 h 132"/>
                <a:gd name="T2" fmla="*/ 2263 w 2329"/>
                <a:gd name="T3" fmla="*/ 0 h 132"/>
                <a:gd name="T4" fmla="*/ 2284 w 2329"/>
                <a:gd name="T5" fmla="*/ 4 h 132"/>
                <a:gd name="T6" fmla="*/ 2303 w 2329"/>
                <a:gd name="T7" fmla="*/ 12 h 132"/>
                <a:gd name="T8" fmla="*/ 2317 w 2329"/>
                <a:gd name="T9" fmla="*/ 27 h 132"/>
                <a:gd name="T10" fmla="*/ 2327 w 2329"/>
                <a:gd name="T11" fmla="*/ 45 h 132"/>
                <a:gd name="T12" fmla="*/ 2329 w 2329"/>
                <a:gd name="T13" fmla="*/ 66 h 132"/>
                <a:gd name="T14" fmla="*/ 2327 w 2329"/>
                <a:gd name="T15" fmla="*/ 87 h 132"/>
                <a:gd name="T16" fmla="*/ 2317 w 2329"/>
                <a:gd name="T17" fmla="*/ 106 h 132"/>
                <a:gd name="T18" fmla="*/ 2303 w 2329"/>
                <a:gd name="T19" fmla="*/ 119 h 132"/>
                <a:gd name="T20" fmla="*/ 2284 w 2329"/>
                <a:gd name="T21" fmla="*/ 129 h 132"/>
                <a:gd name="T22" fmla="*/ 2263 w 2329"/>
                <a:gd name="T23" fmla="*/ 132 h 132"/>
                <a:gd name="T24" fmla="*/ 66 w 2329"/>
                <a:gd name="T25" fmla="*/ 132 h 132"/>
                <a:gd name="T26" fmla="*/ 45 w 2329"/>
                <a:gd name="T27" fmla="*/ 129 h 132"/>
                <a:gd name="T28" fmla="*/ 27 w 2329"/>
                <a:gd name="T29" fmla="*/ 119 h 132"/>
                <a:gd name="T30" fmla="*/ 12 w 2329"/>
                <a:gd name="T31" fmla="*/ 106 h 132"/>
                <a:gd name="T32" fmla="*/ 4 w 2329"/>
                <a:gd name="T33" fmla="*/ 87 h 132"/>
                <a:gd name="T34" fmla="*/ 0 w 2329"/>
                <a:gd name="T35" fmla="*/ 66 h 132"/>
                <a:gd name="T36" fmla="*/ 4 w 2329"/>
                <a:gd name="T37" fmla="*/ 45 h 132"/>
                <a:gd name="T38" fmla="*/ 12 w 2329"/>
                <a:gd name="T39" fmla="*/ 27 h 132"/>
                <a:gd name="T40" fmla="*/ 27 w 2329"/>
                <a:gd name="T41" fmla="*/ 12 h 132"/>
                <a:gd name="T42" fmla="*/ 45 w 2329"/>
                <a:gd name="T43" fmla="*/ 4 h 132"/>
                <a:gd name="T44" fmla="*/ 66 w 2329"/>
                <a:gd name="T4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9" h="132">
                  <a:moveTo>
                    <a:pt x="66" y="0"/>
                  </a:moveTo>
                  <a:lnTo>
                    <a:pt x="2263" y="0"/>
                  </a:lnTo>
                  <a:lnTo>
                    <a:pt x="2284" y="4"/>
                  </a:lnTo>
                  <a:lnTo>
                    <a:pt x="2303" y="12"/>
                  </a:lnTo>
                  <a:lnTo>
                    <a:pt x="2317" y="27"/>
                  </a:lnTo>
                  <a:lnTo>
                    <a:pt x="2327" y="45"/>
                  </a:lnTo>
                  <a:lnTo>
                    <a:pt x="2329" y="66"/>
                  </a:lnTo>
                  <a:lnTo>
                    <a:pt x="2327" y="87"/>
                  </a:lnTo>
                  <a:lnTo>
                    <a:pt x="2317" y="106"/>
                  </a:lnTo>
                  <a:lnTo>
                    <a:pt x="2303" y="119"/>
                  </a:lnTo>
                  <a:lnTo>
                    <a:pt x="2284" y="129"/>
                  </a:lnTo>
                  <a:lnTo>
                    <a:pt x="2263" y="132"/>
                  </a:lnTo>
                  <a:lnTo>
                    <a:pt x="66" y="132"/>
                  </a:lnTo>
                  <a:lnTo>
                    <a:pt x="45" y="129"/>
                  </a:lnTo>
                  <a:lnTo>
                    <a:pt x="27" y="119"/>
                  </a:lnTo>
                  <a:lnTo>
                    <a:pt x="12" y="106"/>
                  </a:lnTo>
                  <a:lnTo>
                    <a:pt x="4" y="87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4" name="Freeform 11">
              <a:extLst>
                <a:ext uri="{FF2B5EF4-FFF2-40B4-BE49-F238E27FC236}">
                  <a16:creationId xmlns:a16="http://schemas.microsoft.com/office/drawing/2014/main" id="{18E59F27-807C-48DC-98AE-F15AC1E0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100" y="1406525"/>
              <a:ext cx="2370138" cy="3929063"/>
            </a:xfrm>
            <a:custGeom>
              <a:avLst/>
              <a:gdLst>
                <a:gd name="T0" fmla="*/ 1461 w 1493"/>
                <a:gd name="T1" fmla="*/ 0 h 2475"/>
                <a:gd name="T2" fmla="*/ 1409 w 1493"/>
                <a:gd name="T3" fmla="*/ 126 h 2475"/>
                <a:gd name="T4" fmla="*/ 1337 w 1493"/>
                <a:gd name="T5" fmla="*/ 241 h 2475"/>
                <a:gd name="T6" fmla="*/ 1245 w 1493"/>
                <a:gd name="T7" fmla="*/ 339 h 2475"/>
                <a:gd name="T8" fmla="*/ 1136 w 1493"/>
                <a:gd name="T9" fmla="*/ 421 h 2475"/>
                <a:gd name="T10" fmla="*/ 1012 w 1493"/>
                <a:gd name="T11" fmla="*/ 480 h 2475"/>
                <a:gd name="T12" fmla="*/ 916 w 1493"/>
                <a:gd name="T13" fmla="*/ 508 h 2475"/>
                <a:gd name="T14" fmla="*/ 851 w 1493"/>
                <a:gd name="T15" fmla="*/ 521 h 2475"/>
                <a:gd name="T16" fmla="*/ 812 w 1493"/>
                <a:gd name="T17" fmla="*/ 1393 h 2475"/>
                <a:gd name="T18" fmla="*/ 961 w 1493"/>
                <a:gd name="T19" fmla="*/ 1422 h 2475"/>
                <a:gd name="T20" fmla="*/ 1096 w 1493"/>
                <a:gd name="T21" fmla="*/ 1476 h 2475"/>
                <a:gd name="T22" fmla="*/ 1218 w 1493"/>
                <a:gd name="T23" fmla="*/ 1557 h 2475"/>
                <a:gd name="T24" fmla="*/ 1319 w 1493"/>
                <a:gd name="T25" fmla="*/ 1659 h 2475"/>
                <a:gd name="T26" fmla="*/ 1401 w 1493"/>
                <a:gd name="T27" fmla="*/ 1778 h 2475"/>
                <a:gd name="T28" fmla="*/ 1460 w 1493"/>
                <a:gd name="T29" fmla="*/ 1913 h 2475"/>
                <a:gd name="T30" fmla="*/ 1489 w 1493"/>
                <a:gd name="T31" fmla="*/ 2060 h 2475"/>
                <a:gd name="T32" fmla="*/ 1493 w 1493"/>
                <a:gd name="T33" fmla="*/ 2475 h 2475"/>
                <a:gd name="T34" fmla="*/ 0 w 1493"/>
                <a:gd name="T35" fmla="*/ 2138 h 2475"/>
                <a:gd name="T36" fmla="*/ 16 w 1493"/>
                <a:gd name="T37" fmla="*/ 1985 h 2475"/>
                <a:gd name="T38" fmla="*/ 59 w 1493"/>
                <a:gd name="T39" fmla="*/ 1844 h 2475"/>
                <a:gd name="T40" fmla="*/ 130 w 1493"/>
                <a:gd name="T41" fmla="*/ 1716 h 2475"/>
                <a:gd name="T42" fmla="*/ 222 w 1493"/>
                <a:gd name="T43" fmla="*/ 1605 h 2475"/>
                <a:gd name="T44" fmla="*/ 335 w 1493"/>
                <a:gd name="T45" fmla="*/ 1514 h 2475"/>
                <a:gd name="T46" fmla="*/ 464 w 1493"/>
                <a:gd name="T47" fmla="*/ 1445 h 2475"/>
                <a:gd name="T48" fmla="*/ 605 w 1493"/>
                <a:gd name="T49" fmla="*/ 1403 h 2475"/>
                <a:gd name="T50" fmla="*/ 681 w 1493"/>
                <a:gd name="T51" fmla="*/ 526 h 2475"/>
                <a:gd name="T52" fmla="*/ 608 w 1493"/>
                <a:gd name="T53" fmla="*/ 515 h 2475"/>
                <a:gd name="T54" fmla="*/ 549 w 1493"/>
                <a:gd name="T55" fmla="*/ 501 h 2475"/>
                <a:gd name="T56" fmla="*/ 418 w 1493"/>
                <a:gd name="T57" fmla="*/ 453 h 2475"/>
                <a:gd name="T58" fmla="*/ 301 w 1493"/>
                <a:gd name="T59" fmla="*/ 382 h 2475"/>
                <a:gd name="T60" fmla="*/ 201 w 1493"/>
                <a:gd name="T61" fmla="*/ 292 h 2475"/>
                <a:gd name="T62" fmla="*/ 118 w 1493"/>
                <a:gd name="T63" fmla="*/ 185 h 2475"/>
                <a:gd name="T64" fmla="*/ 56 w 1493"/>
                <a:gd name="T65" fmla="*/ 64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3" h="2475">
                  <a:moveTo>
                    <a:pt x="33" y="0"/>
                  </a:moveTo>
                  <a:lnTo>
                    <a:pt x="1461" y="0"/>
                  </a:lnTo>
                  <a:lnTo>
                    <a:pt x="1437" y="64"/>
                  </a:lnTo>
                  <a:lnTo>
                    <a:pt x="1409" y="126"/>
                  </a:lnTo>
                  <a:lnTo>
                    <a:pt x="1375" y="185"/>
                  </a:lnTo>
                  <a:lnTo>
                    <a:pt x="1337" y="241"/>
                  </a:lnTo>
                  <a:lnTo>
                    <a:pt x="1293" y="292"/>
                  </a:lnTo>
                  <a:lnTo>
                    <a:pt x="1245" y="339"/>
                  </a:lnTo>
                  <a:lnTo>
                    <a:pt x="1192" y="382"/>
                  </a:lnTo>
                  <a:lnTo>
                    <a:pt x="1136" y="421"/>
                  </a:lnTo>
                  <a:lnTo>
                    <a:pt x="1075" y="453"/>
                  </a:lnTo>
                  <a:lnTo>
                    <a:pt x="1012" y="480"/>
                  </a:lnTo>
                  <a:lnTo>
                    <a:pt x="945" y="501"/>
                  </a:lnTo>
                  <a:lnTo>
                    <a:pt x="916" y="508"/>
                  </a:lnTo>
                  <a:lnTo>
                    <a:pt x="885" y="515"/>
                  </a:lnTo>
                  <a:lnTo>
                    <a:pt x="851" y="521"/>
                  </a:lnTo>
                  <a:lnTo>
                    <a:pt x="812" y="526"/>
                  </a:lnTo>
                  <a:lnTo>
                    <a:pt x="812" y="1393"/>
                  </a:lnTo>
                  <a:lnTo>
                    <a:pt x="888" y="1403"/>
                  </a:lnTo>
                  <a:lnTo>
                    <a:pt x="961" y="1422"/>
                  </a:lnTo>
                  <a:lnTo>
                    <a:pt x="1031" y="1445"/>
                  </a:lnTo>
                  <a:lnTo>
                    <a:pt x="1096" y="1476"/>
                  </a:lnTo>
                  <a:lnTo>
                    <a:pt x="1158" y="1514"/>
                  </a:lnTo>
                  <a:lnTo>
                    <a:pt x="1218" y="1557"/>
                  </a:lnTo>
                  <a:lnTo>
                    <a:pt x="1271" y="1605"/>
                  </a:lnTo>
                  <a:lnTo>
                    <a:pt x="1319" y="1659"/>
                  </a:lnTo>
                  <a:lnTo>
                    <a:pt x="1364" y="1716"/>
                  </a:lnTo>
                  <a:lnTo>
                    <a:pt x="1401" y="1778"/>
                  </a:lnTo>
                  <a:lnTo>
                    <a:pt x="1434" y="1844"/>
                  </a:lnTo>
                  <a:lnTo>
                    <a:pt x="1460" y="1913"/>
                  </a:lnTo>
                  <a:lnTo>
                    <a:pt x="1478" y="1985"/>
                  </a:lnTo>
                  <a:lnTo>
                    <a:pt x="1489" y="2060"/>
                  </a:lnTo>
                  <a:lnTo>
                    <a:pt x="1493" y="2138"/>
                  </a:lnTo>
                  <a:lnTo>
                    <a:pt x="1493" y="2475"/>
                  </a:lnTo>
                  <a:lnTo>
                    <a:pt x="0" y="2475"/>
                  </a:lnTo>
                  <a:lnTo>
                    <a:pt x="0" y="2138"/>
                  </a:lnTo>
                  <a:lnTo>
                    <a:pt x="4" y="2060"/>
                  </a:lnTo>
                  <a:lnTo>
                    <a:pt x="16" y="1985"/>
                  </a:lnTo>
                  <a:lnTo>
                    <a:pt x="35" y="1913"/>
                  </a:lnTo>
                  <a:lnTo>
                    <a:pt x="59" y="1844"/>
                  </a:lnTo>
                  <a:lnTo>
                    <a:pt x="92" y="1778"/>
                  </a:lnTo>
                  <a:lnTo>
                    <a:pt x="130" y="1716"/>
                  </a:lnTo>
                  <a:lnTo>
                    <a:pt x="174" y="1659"/>
                  </a:lnTo>
                  <a:lnTo>
                    <a:pt x="222" y="1605"/>
                  </a:lnTo>
                  <a:lnTo>
                    <a:pt x="276" y="1557"/>
                  </a:lnTo>
                  <a:lnTo>
                    <a:pt x="335" y="1514"/>
                  </a:lnTo>
                  <a:lnTo>
                    <a:pt x="397" y="1476"/>
                  </a:lnTo>
                  <a:lnTo>
                    <a:pt x="464" y="1445"/>
                  </a:lnTo>
                  <a:lnTo>
                    <a:pt x="533" y="1422"/>
                  </a:lnTo>
                  <a:lnTo>
                    <a:pt x="605" y="1403"/>
                  </a:lnTo>
                  <a:lnTo>
                    <a:pt x="681" y="1393"/>
                  </a:lnTo>
                  <a:lnTo>
                    <a:pt x="681" y="526"/>
                  </a:lnTo>
                  <a:lnTo>
                    <a:pt x="642" y="521"/>
                  </a:lnTo>
                  <a:lnTo>
                    <a:pt x="608" y="515"/>
                  </a:lnTo>
                  <a:lnTo>
                    <a:pt x="577" y="508"/>
                  </a:lnTo>
                  <a:lnTo>
                    <a:pt x="549" y="501"/>
                  </a:lnTo>
                  <a:lnTo>
                    <a:pt x="482" y="480"/>
                  </a:lnTo>
                  <a:lnTo>
                    <a:pt x="418" y="453"/>
                  </a:lnTo>
                  <a:lnTo>
                    <a:pt x="358" y="421"/>
                  </a:lnTo>
                  <a:lnTo>
                    <a:pt x="301" y="382"/>
                  </a:lnTo>
                  <a:lnTo>
                    <a:pt x="249" y="339"/>
                  </a:lnTo>
                  <a:lnTo>
                    <a:pt x="201" y="292"/>
                  </a:lnTo>
                  <a:lnTo>
                    <a:pt x="157" y="241"/>
                  </a:lnTo>
                  <a:lnTo>
                    <a:pt x="118" y="185"/>
                  </a:lnTo>
                  <a:lnTo>
                    <a:pt x="84" y="126"/>
                  </a:lnTo>
                  <a:lnTo>
                    <a:pt x="56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2"/>
                </a:solidFill>
              </a:endParaRPr>
            </a:p>
          </p:txBody>
        </p:sp>
      </p:grp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4A5FD96-4DC3-486C-B58E-3BE90569A11D}"/>
              </a:ext>
            </a:extLst>
          </p:cNvPr>
          <p:cNvSpPr txBox="1"/>
          <p:nvPr/>
        </p:nvSpPr>
        <p:spPr>
          <a:xfrm>
            <a:off x="9244601" y="5788215"/>
            <a:ext cx="2537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tx2"/>
                </a:solidFill>
                <a:latin typeface="Abadi" panose="020B0604020104020204" pitchFamily="34" charset="0"/>
              </a:rPr>
              <a:t>5 contacts = 1 Devis 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820EE9EB-F908-4F84-AC51-88EA01CEF0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331" y="3329858"/>
            <a:ext cx="1205337" cy="115339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048693C-36AB-4441-B59F-B09C4DE474D8}"/>
              </a:ext>
            </a:extLst>
          </p:cNvPr>
          <p:cNvSpPr/>
          <p:nvPr/>
        </p:nvSpPr>
        <p:spPr>
          <a:xfrm>
            <a:off x="10815749" y="3698916"/>
            <a:ext cx="1083932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defTabSz="457063">
              <a:defRPr/>
            </a:pPr>
            <a:r>
              <a:rPr lang="fr-FR" b="1">
                <a:solidFill>
                  <a:srgbClr val="00B050"/>
                </a:solidFill>
                <a:latin typeface="Abadi"/>
              </a:rPr>
              <a:t>&gt;30%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8946FC4-E931-408F-BD77-6FEB37EDEA03}"/>
              </a:ext>
            </a:extLst>
          </p:cNvPr>
          <p:cNvGrpSpPr/>
          <p:nvPr/>
        </p:nvGrpSpPr>
        <p:grpSpPr>
          <a:xfrm>
            <a:off x="135743" y="3013929"/>
            <a:ext cx="2175776" cy="1669047"/>
            <a:chOff x="127553" y="2912401"/>
            <a:chExt cx="2175776" cy="1669047"/>
          </a:xfrm>
        </p:grpSpPr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04334D6C-7BE0-4A90-B719-7C5E92F90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2665" y="2912401"/>
              <a:ext cx="1669047" cy="1669047"/>
            </a:xfrm>
            <a:prstGeom prst="rect">
              <a:avLst/>
            </a:prstGeom>
          </p:spPr>
        </p:pic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E06F061E-F8B2-4396-B016-1DE39B366F74}"/>
                </a:ext>
              </a:extLst>
            </p:cNvPr>
            <p:cNvSpPr txBox="1"/>
            <p:nvPr/>
          </p:nvSpPr>
          <p:spPr>
            <a:xfrm>
              <a:off x="127553" y="3620761"/>
              <a:ext cx="2175776" cy="83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063">
                <a:defRPr/>
              </a:pPr>
              <a:r>
                <a:rPr lang="fr-FR" sz="2399" b="1">
                  <a:solidFill>
                    <a:srgbClr val="FFFFFF"/>
                  </a:solidFill>
                  <a:latin typeface="Abadi" panose="020B0604020104020204" pitchFamily="34" charset="0"/>
                </a:rPr>
                <a:t>1150 k€</a:t>
              </a:r>
            </a:p>
            <a:p>
              <a:pPr algn="ctr" defTabSz="457063">
                <a:defRPr/>
              </a:pPr>
              <a:r>
                <a:rPr lang="fr-FR" sz="2399" b="1">
                  <a:solidFill>
                    <a:srgbClr val="FFFFFF"/>
                  </a:solidFill>
                  <a:latin typeface="Abadi" panose="020B0604020104020204" pitchFamily="34" charset="0"/>
                </a:rPr>
                <a:t>+150k€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87140" y="4513653"/>
            <a:ext cx="1393847" cy="33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solidFill>
                  <a:schemeClr val="accent2"/>
                </a:solidFill>
              </a:rPr>
              <a:t>+35% vs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E9548D-297A-45C4-A3AC-3C660CB4FD75}"/>
              </a:ext>
            </a:extLst>
          </p:cNvPr>
          <p:cNvSpPr txBox="1"/>
          <p:nvPr/>
        </p:nvSpPr>
        <p:spPr>
          <a:xfrm>
            <a:off x="9910836" y="649417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*hors contrats &gt;25K</a:t>
            </a:r>
          </a:p>
        </p:txBody>
      </p:sp>
    </p:spTree>
    <p:extLst>
      <p:ext uri="{BB962C8B-B14F-4D97-AF65-F5344CB8AC3E}">
        <p14:creationId xmlns:p14="http://schemas.microsoft.com/office/powerpoint/2010/main" val="184171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Prévisionnel</a:t>
            </a:r>
            <a:r>
              <a:rPr lang="en-US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PDC </a:t>
            </a:r>
            <a:r>
              <a:rPr lang="en-US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en</a:t>
            </a:r>
            <a:r>
              <a:rPr lang="en-US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2024- AMO-HCH</a:t>
            </a:r>
            <a:endParaRPr lang="en-IN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id="{782E9C9E-756E-44AE-8FC8-34F88A9B8D02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3" name="Footer Placeholder 14">
            <a:extLst>
              <a:ext uri="{FF2B5EF4-FFF2-40B4-BE49-F238E27FC236}">
                <a16:creationId xmlns:a16="http://schemas.microsoft.com/office/drawing/2014/main" id="{C87E4C51-CF93-4F57-A8B3-006B349A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2023 </a:t>
            </a:r>
          </a:p>
        </p:txBody>
      </p:sp>
      <p:sp>
        <p:nvSpPr>
          <p:cNvPr id="264" name="TextBox 21">
            <a:extLst>
              <a:ext uri="{FF2B5EF4-FFF2-40B4-BE49-F238E27FC236}">
                <a16:creationId xmlns:a16="http://schemas.microsoft.com/office/drawing/2014/main" id="{8F9DB9A0-DDE7-4213-BFEB-B489E2133DE4}"/>
              </a:ext>
            </a:extLst>
          </p:cNvPr>
          <p:cNvSpPr txBox="1"/>
          <p:nvPr/>
        </p:nvSpPr>
        <p:spPr>
          <a:xfrm>
            <a:off x="1300692" y="1895910"/>
            <a:ext cx="19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Clients existants </a:t>
            </a:r>
          </a:p>
        </p:txBody>
      </p:sp>
      <p:grpSp>
        <p:nvGrpSpPr>
          <p:cNvPr id="265" name="Group 22">
            <a:extLst>
              <a:ext uri="{FF2B5EF4-FFF2-40B4-BE49-F238E27FC236}">
                <a16:creationId xmlns:a16="http://schemas.microsoft.com/office/drawing/2014/main" id="{04F60C79-9EF3-4D9A-B9EC-A3E9D643EA0A}"/>
              </a:ext>
            </a:extLst>
          </p:cNvPr>
          <p:cNvGrpSpPr/>
          <p:nvPr/>
        </p:nvGrpSpPr>
        <p:grpSpPr>
          <a:xfrm>
            <a:off x="2468153" y="3147324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66" name="Freeform 7">
              <a:extLst>
                <a:ext uri="{FF2B5EF4-FFF2-40B4-BE49-F238E27FC236}">
                  <a16:creationId xmlns:a16="http://schemas.microsoft.com/office/drawing/2014/main" id="{79AA789C-D7EF-46F9-A41F-216D4078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8">
              <a:extLst>
                <a:ext uri="{FF2B5EF4-FFF2-40B4-BE49-F238E27FC236}">
                  <a16:creationId xmlns:a16="http://schemas.microsoft.com/office/drawing/2014/main" id="{72D2EBB2-5D0A-4FF3-9AEF-656CE586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8" name="Group 35">
            <a:extLst>
              <a:ext uri="{FF2B5EF4-FFF2-40B4-BE49-F238E27FC236}">
                <a16:creationId xmlns:a16="http://schemas.microsoft.com/office/drawing/2014/main" id="{441AB946-8A55-4D9B-968F-E7212846C0AB}"/>
              </a:ext>
            </a:extLst>
          </p:cNvPr>
          <p:cNvGrpSpPr/>
          <p:nvPr/>
        </p:nvGrpSpPr>
        <p:grpSpPr>
          <a:xfrm>
            <a:off x="3113249" y="3810183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69" name="Freeform 7">
              <a:extLst>
                <a:ext uri="{FF2B5EF4-FFF2-40B4-BE49-F238E27FC236}">
                  <a16:creationId xmlns:a16="http://schemas.microsoft.com/office/drawing/2014/main" id="{6B5CC559-BC0D-47FE-9060-DED48871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391E337D-D21F-4E66-B617-EE6DA2084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966E3BFF-E803-4107-AF07-27B187FB2E9D}"/>
              </a:ext>
            </a:extLst>
          </p:cNvPr>
          <p:cNvSpPr/>
          <p:nvPr/>
        </p:nvSpPr>
        <p:spPr>
          <a:xfrm>
            <a:off x="6721404" y="2218804"/>
            <a:ext cx="3949451" cy="2528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2" name="Group 34">
            <a:extLst>
              <a:ext uri="{FF2B5EF4-FFF2-40B4-BE49-F238E27FC236}">
                <a16:creationId xmlns:a16="http://schemas.microsoft.com/office/drawing/2014/main" id="{50FCB559-6187-4AAF-963C-5C7A85CB787F}"/>
              </a:ext>
            </a:extLst>
          </p:cNvPr>
          <p:cNvGrpSpPr>
            <a:grpSpLocks noChangeAspect="1"/>
          </p:cNvGrpSpPr>
          <p:nvPr/>
        </p:nvGrpSpPr>
        <p:grpSpPr>
          <a:xfrm>
            <a:off x="2067787" y="2846363"/>
            <a:ext cx="586952" cy="684000"/>
            <a:chOff x="12863513" y="5248275"/>
            <a:chExt cx="4195763" cy="4889500"/>
          </a:xfrm>
          <a:solidFill>
            <a:schemeClr val="bg1"/>
          </a:solidFill>
        </p:grpSpPr>
        <p:sp>
          <p:nvSpPr>
            <p:cNvPr id="273" name="Freeform 6">
              <a:extLst>
                <a:ext uri="{FF2B5EF4-FFF2-40B4-BE49-F238E27FC236}">
                  <a16:creationId xmlns:a16="http://schemas.microsoft.com/office/drawing/2014/main" id="{A45FAB1E-2B42-44CC-A1E3-31D60903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9263" y="7412038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7">
              <a:extLst>
                <a:ext uri="{FF2B5EF4-FFF2-40B4-BE49-F238E27FC236}">
                  <a16:creationId xmlns:a16="http://schemas.microsoft.com/office/drawing/2014/main" id="{E8E07E99-5CC7-4D8C-850D-523420E37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3513" y="5248275"/>
              <a:ext cx="4195763" cy="4889500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75" name="TextBox 51">
            <a:extLst>
              <a:ext uri="{FF2B5EF4-FFF2-40B4-BE49-F238E27FC236}">
                <a16:creationId xmlns:a16="http://schemas.microsoft.com/office/drawing/2014/main" id="{2C051B76-46BE-43B9-9BA4-06F2E63E6FE8}"/>
              </a:ext>
            </a:extLst>
          </p:cNvPr>
          <p:cNvSpPr txBox="1"/>
          <p:nvPr/>
        </p:nvSpPr>
        <p:spPr>
          <a:xfrm>
            <a:off x="1500782" y="3482153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875 100€</a:t>
            </a:r>
          </a:p>
        </p:txBody>
      </p:sp>
      <p:sp>
        <p:nvSpPr>
          <p:cNvPr id="276" name="TextBox 21">
            <a:extLst>
              <a:ext uri="{FF2B5EF4-FFF2-40B4-BE49-F238E27FC236}">
                <a16:creationId xmlns:a16="http://schemas.microsoft.com/office/drawing/2014/main" id="{37F18D48-417F-434A-BF97-A8E567A6A421}"/>
              </a:ext>
            </a:extLst>
          </p:cNvPr>
          <p:cNvSpPr txBox="1"/>
          <p:nvPr/>
        </p:nvSpPr>
        <p:spPr>
          <a:xfrm>
            <a:off x="3688406" y="1895910"/>
            <a:ext cx="305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Prospects identifiés </a:t>
            </a:r>
          </a:p>
        </p:txBody>
      </p:sp>
      <p:grpSp>
        <p:nvGrpSpPr>
          <p:cNvPr id="277" name="Group 22">
            <a:extLst>
              <a:ext uri="{FF2B5EF4-FFF2-40B4-BE49-F238E27FC236}">
                <a16:creationId xmlns:a16="http://schemas.microsoft.com/office/drawing/2014/main" id="{DEC21CD5-9938-4F3F-90E2-7D72C3390704}"/>
              </a:ext>
            </a:extLst>
          </p:cNvPr>
          <p:cNvGrpSpPr/>
          <p:nvPr/>
        </p:nvGrpSpPr>
        <p:grpSpPr>
          <a:xfrm>
            <a:off x="4946193" y="3075316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78" name="Freeform 7">
              <a:extLst>
                <a:ext uri="{FF2B5EF4-FFF2-40B4-BE49-F238E27FC236}">
                  <a16:creationId xmlns:a16="http://schemas.microsoft.com/office/drawing/2014/main" id="{C993FFB0-2B67-4713-A6D1-F7C6B89E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8">
              <a:extLst>
                <a:ext uri="{FF2B5EF4-FFF2-40B4-BE49-F238E27FC236}">
                  <a16:creationId xmlns:a16="http://schemas.microsoft.com/office/drawing/2014/main" id="{AC21E4F2-C5E2-4668-B4C8-5C31A66C0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80" name="Group 35">
            <a:extLst>
              <a:ext uri="{FF2B5EF4-FFF2-40B4-BE49-F238E27FC236}">
                <a16:creationId xmlns:a16="http://schemas.microsoft.com/office/drawing/2014/main" id="{5F4C4D4E-DE6C-408A-93B7-F81565B0FFA4}"/>
              </a:ext>
            </a:extLst>
          </p:cNvPr>
          <p:cNvGrpSpPr/>
          <p:nvPr/>
        </p:nvGrpSpPr>
        <p:grpSpPr>
          <a:xfrm>
            <a:off x="5591289" y="3738175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81" name="Freeform 7">
              <a:extLst>
                <a:ext uri="{FF2B5EF4-FFF2-40B4-BE49-F238E27FC236}">
                  <a16:creationId xmlns:a16="http://schemas.microsoft.com/office/drawing/2014/main" id="{02B86784-C527-4B0F-937E-709D23FDE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8">
              <a:extLst>
                <a:ext uri="{FF2B5EF4-FFF2-40B4-BE49-F238E27FC236}">
                  <a16:creationId xmlns:a16="http://schemas.microsoft.com/office/drawing/2014/main" id="{2DF9FA88-C4EB-4F01-94BB-0A467BF9A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83" name="Oval 48">
            <a:extLst>
              <a:ext uri="{FF2B5EF4-FFF2-40B4-BE49-F238E27FC236}">
                <a16:creationId xmlns:a16="http://schemas.microsoft.com/office/drawing/2014/main" id="{59F22511-6ED0-4A13-958A-FFED283671FA}"/>
              </a:ext>
            </a:extLst>
          </p:cNvPr>
          <p:cNvSpPr/>
          <p:nvPr/>
        </p:nvSpPr>
        <p:spPr>
          <a:xfrm>
            <a:off x="3816000" y="2480330"/>
            <a:ext cx="1986456" cy="19864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4" name="Freeform 7">
            <a:extLst>
              <a:ext uri="{FF2B5EF4-FFF2-40B4-BE49-F238E27FC236}">
                <a16:creationId xmlns:a16="http://schemas.microsoft.com/office/drawing/2014/main" id="{5F9BACCD-4100-4737-AB8A-8F91E450883E}"/>
              </a:ext>
            </a:extLst>
          </p:cNvPr>
          <p:cNvSpPr>
            <a:spLocks noEditPoints="1"/>
          </p:cNvSpPr>
          <p:nvPr/>
        </p:nvSpPr>
        <p:spPr bwMode="auto">
          <a:xfrm>
            <a:off x="4545827" y="2774355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5" name="TextBox 51">
            <a:extLst>
              <a:ext uri="{FF2B5EF4-FFF2-40B4-BE49-F238E27FC236}">
                <a16:creationId xmlns:a16="http://schemas.microsoft.com/office/drawing/2014/main" id="{DF06EE75-3268-4309-A838-FB3F9B5396C7}"/>
              </a:ext>
            </a:extLst>
          </p:cNvPr>
          <p:cNvSpPr txBox="1"/>
          <p:nvPr/>
        </p:nvSpPr>
        <p:spPr>
          <a:xfrm>
            <a:off x="3978822" y="3410145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115k€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8348849A-CC7E-4E98-91FC-D04935D14D33}"/>
              </a:ext>
            </a:extLst>
          </p:cNvPr>
          <p:cNvSpPr txBox="1"/>
          <p:nvPr/>
        </p:nvSpPr>
        <p:spPr>
          <a:xfrm>
            <a:off x="4613060" y="3001641"/>
            <a:ext cx="4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  <p:grpSp>
        <p:nvGrpSpPr>
          <p:cNvPr id="287" name="Group 22">
            <a:extLst>
              <a:ext uri="{FF2B5EF4-FFF2-40B4-BE49-F238E27FC236}">
                <a16:creationId xmlns:a16="http://schemas.microsoft.com/office/drawing/2014/main" id="{B64A1F5B-9772-4323-B413-B8AEDC6F9EE2}"/>
              </a:ext>
            </a:extLst>
          </p:cNvPr>
          <p:cNvGrpSpPr/>
          <p:nvPr/>
        </p:nvGrpSpPr>
        <p:grpSpPr>
          <a:xfrm>
            <a:off x="2381261" y="3038541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88" name="Freeform 7">
              <a:extLst>
                <a:ext uri="{FF2B5EF4-FFF2-40B4-BE49-F238E27FC236}">
                  <a16:creationId xmlns:a16="http://schemas.microsoft.com/office/drawing/2014/main" id="{F9AF7811-559D-41B5-8583-C1128364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1D413348-D756-496A-AC4C-D80FF2BFC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0" name="Group 35">
            <a:extLst>
              <a:ext uri="{FF2B5EF4-FFF2-40B4-BE49-F238E27FC236}">
                <a16:creationId xmlns:a16="http://schemas.microsoft.com/office/drawing/2014/main" id="{ADFE4B46-7114-49B8-8270-02DB5E60AD56}"/>
              </a:ext>
            </a:extLst>
          </p:cNvPr>
          <p:cNvGrpSpPr/>
          <p:nvPr/>
        </p:nvGrpSpPr>
        <p:grpSpPr>
          <a:xfrm>
            <a:off x="3026357" y="3701400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91" name="Freeform 7">
              <a:extLst>
                <a:ext uri="{FF2B5EF4-FFF2-40B4-BE49-F238E27FC236}">
                  <a16:creationId xmlns:a16="http://schemas.microsoft.com/office/drawing/2014/main" id="{07DA51B3-FBCC-469F-893D-FF427B72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8">
              <a:extLst>
                <a:ext uri="{FF2B5EF4-FFF2-40B4-BE49-F238E27FC236}">
                  <a16:creationId xmlns:a16="http://schemas.microsoft.com/office/drawing/2014/main" id="{84710F15-7D6D-47F7-B841-F44E54F5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93" name="Oval 48">
            <a:extLst>
              <a:ext uri="{FF2B5EF4-FFF2-40B4-BE49-F238E27FC236}">
                <a16:creationId xmlns:a16="http://schemas.microsoft.com/office/drawing/2014/main" id="{1C299180-ED01-4EDD-9AAD-1EF12A8B560B}"/>
              </a:ext>
            </a:extLst>
          </p:cNvPr>
          <p:cNvSpPr/>
          <p:nvPr/>
        </p:nvSpPr>
        <p:spPr>
          <a:xfrm>
            <a:off x="1228684" y="2455345"/>
            <a:ext cx="1986456" cy="19864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4" name="Freeform 7">
            <a:extLst>
              <a:ext uri="{FF2B5EF4-FFF2-40B4-BE49-F238E27FC236}">
                <a16:creationId xmlns:a16="http://schemas.microsoft.com/office/drawing/2014/main" id="{CA397C70-BFF0-498F-A56B-71FD31D08B61}"/>
              </a:ext>
            </a:extLst>
          </p:cNvPr>
          <p:cNvSpPr>
            <a:spLocks noEditPoints="1"/>
          </p:cNvSpPr>
          <p:nvPr/>
        </p:nvSpPr>
        <p:spPr bwMode="auto">
          <a:xfrm>
            <a:off x="1949170" y="2725662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5" name="TextBox 51">
            <a:extLst>
              <a:ext uri="{FF2B5EF4-FFF2-40B4-BE49-F238E27FC236}">
                <a16:creationId xmlns:a16="http://schemas.microsoft.com/office/drawing/2014/main" id="{8C974315-8AC1-4705-891E-A165BEB91B7E}"/>
              </a:ext>
            </a:extLst>
          </p:cNvPr>
          <p:cNvSpPr txBox="1"/>
          <p:nvPr/>
        </p:nvSpPr>
        <p:spPr>
          <a:xfrm>
            <a:off x="1413890" y="3373370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950k€</a:t>
            </a:r>
          </a:p>
        </p:txBody>
      </p:sp>
      <p:sp>
        <p:nvSpPr>
          <p:cNvPr id="296" name="ZoneTexte 295">
            <a:extLst>
              <a:ext uri="{FF2B5EF4-FFF2-40B4-BE49-F238E27FC236}">
                <a16:creationId xmlns:a16="http://schemas.microsoft.com/office/drawing/2014/main" id="{04902D57-7C7E-430D-9DA0-64A3A47FD064}"/>
              </a:ext>
            </a:extLst>
          </p:cNvPr>
          <p:cNvSpPr txBox="1"/>
          <p:nvPr/>
        </p:nvSpPr>
        <p:spPr>
          <a:xfrm>
            <a:off x="2048128" y="2964866"/>
            <a:ext cx="4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  <p:grpSp>
        <p:nvGrpSpPr>
          <p:cNvPr id="297" name="Group 22">
            <a:extLst>
              <a:ext uri="{FF2B5EF4-FFF2-40B4-BE49-F238E27FC236}">
                <a16:creationId xmlns:a16="http://schemas.microsoft.com/office/drawing/2014/main" id="{9D695B87-9C0F-4740-BE13-22BEAB8AAE07}"/>
              </a:ext>
            </a:extLst>
          </p:cNvPr>
          <p:cNvGrpSpPr/>
          <p:nvPr/>
        </p:nvGrpSpPr>
        <p:grpSpPr>
          <a:xfrm>
            <a:off x="8819741" y="3080781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98" name="Freeform 7">
              <a:extLst>
                <a:ext uri="{FF2B5EF4-FFF2-40B4-BE49-F238E27FC236}">
                  <a16:creationId xmlns:a16="http://schemas.microsoft.com/office/drawing/2014/main" id="{B57AD7AA-2556-422D-818A-88C25E33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E09E0513-40CC-49C9-B342-08075FC7F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03" name="Oval 48">
            <a:extLst>
              <a:ext uri="{FF2B5EF4-FFF2-40B4-BE49-F238E27FC236}">
                <a16:creationId xmlns:a16="http://schemas.microsoft.com/office/drawing/2014/main" id="{B67B7E88-D91F-484B-8CDD-FF40718EFD91}"/>
              </a:ext>
            </a:extLst>
          </p:cNvPr>
          <p:cNvSpPr>
            <a:spLocks noChangeAspect="1"/>
          </p:cNvSpPr>
          <p:nvPr/>
        </p:nvSpPr>
        <p:spPr>
          <a:xfrm>
            <a:off x="7652831" y="2465344"/>
            <a:ext cx="1987200" cy="1987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4" name="Freeform 7">
            <a:extLst>
              <a:ext uri="{FF2B5EF4-FFF2-40B4-BE49-F238E27FC236}">
                <a16:creationId xmlns:a16="http://schemas.microsoft.com/office/drawing/2014/main" id="{C4D5CF45-B7E5-48F0-9620-FA574CC3DE8D}"/>
              </a:ext>
            </a:extLst>
          </p:cNvPr>
          <p:cNvSpPr>
            <a:spLocks noEditPoints="1"/>
          </p:cNvSpPr>
          <p:nvPr/>
        </p:nvSpPr>
        <p:spPr bwMode="auto">
          <a:xfrm>
            <a:off x="8419375" y="2779820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5" name="TextBox 51">
            <a:extLst>
              <a:ext uri="{FF2B5EF4-FFF2-40B4-BE49-F238E27FC236}">
                <a16:creationId xmlns:a16="http://schemas.microsoft.com/office/drawing/2014/main" id="{8AC3C228-5ABC-4347-AD89-18553BC15AFF}"/>
              </a:ext>
            </a:extLst>
          </p:cNvPr>
          <p:cNvSpPr txBox="1"/>
          <p:nvPr/>
        </p:nvSpPr>
        <p:spPr>
          <a:xfrm>
            <a:off x="7852370" y="3415610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85k€</a:t>
            </a:r>
          </a:p>
        </p:txBody>
      </p:sp>
      <p:sp>
        <p:nvSpPr>
          <p:cNvPr id="306" name="ZoneTexte 305">
            <a:extLst>
              <a:ext uri="{FF2B5EF4-FFF2-40B4-BE49-F238E27FC236}">
                <a16:creationId xmlns:a16="http://schemas.microsoft.com/office/drawing/2014/main" id="{7214E74B-9627-460D-8663-4846246E69DF}"/>
              </a:ext>
            </a:extLst>
          </p:cNvPr>
          <p:cNvSpPr txBox="1"/>
          <p:nvPr/>
        </p:nvSpPr>
        <p:spPr>
          <a:xfrm>
            <a:off x="8486608" y="3007106"/>
            <a:ext cx="4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  <p:sp>
        <p:nvSpPr>
          <p:cNvPr id="312" name="TextBox 21">
            <a:extLst>
              <a:ext uri="{FF2B5EF4-FFF2-40B4-BE49-F238E27FC236}">
                <a16:creationId xmlns:a16="http://schemas.microsoft.com/office/drawing/2014/main" id="{E123EA38-6760-41F1-84F8-5390966B1BD7}"/>
              </a:ext>
            </a:extLst>
          </p:cNvPr>
          <p:cNvSpPr txBox="1"/>
          <p:nvPr/>
        </p:nvSpPr>
        <p:spPr>
          <a:xfrm>
            <a:off x="6763756" y="1875629"/>
            <a:ext cx="327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Prospects non identifiés </a:t>
            </a:r>
          </a:p>
        </p:txBody>
      </p:sp>
      <p:sp>
        <p:nvSpPr>
          <p:cNvPr id="313" name="TextBox 21">
            <a:extLst>
              <a:ext uri="{FF2B5EF4-FFF2-40B4-BE49-F238E27FC236}">
                <a16:creationId xmlns:a16="http://schemas.microsoft.com/office/drawing/2014/main" id="{79C10DA7-1A97-44E5-9A85-783479C39657}"/>
              </a:ext>
            </a:extLst>
          </p:cNvPr>
          <p:cNvSpPr txBox="1"/>
          <p:nvPr/>
        </p:nvSpPr>
        <p:spPr>
          <a:xfrm>
            <a:off x="6702773" y="4412699"/>
            <a:ext cx="327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Cible</a:t>
            </a:r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: </a:t>
            </a:r>
            <a:r>
              <a:rPr lang="en-IN" sz="2000" b="1">
                <a:solidFill>
                  <a:srgbClr val="92D050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Export &amp; Biotech 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D25E573E-59F4-4F58-AF9A-4E3DD06AC465}"/>
              </a:ext>
            </a:extLst>
          </p:cNvPr>
          <p:cNvSpPr/>
          <p:nvPr/>
        </p:nvSpPr>
        <p:spPr>
          <a:xfrm>
            <a:off x="11474553" y="6381328"/>
            <a:ext cx="596523" cy="30775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r>
              <a:rPr lang="en-US" sz="1400" b="1">
                <a:ln w="0"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</a:rPr>
              <a:t>12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3DADEFB-99B2-42C6-97A7-F714D52E0BD0}"/>
              </a:ext>
            </a:extLst>
          </p:cNvPr>
          <p:cNvSpPr/>
          <p:nvPr/>
        </p:nvSpPr>
        <p:spPr>
          <a:xfrm>
            <a:off x="1500782" y="4970734"/>
            <a:ext cx="7321276" cy="96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BIOTECH et CDMO + Export/Biotech Gestion externe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589CACE0-060B-487B-8D19-08DB8DA90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121" y="4059043"/>
            <a:ext cx="1205337" cy="115339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4EA14EA-71CF-4910-AA4F-892C214F88B2}"/>
              </a:ext>
            </a:extLst>
          </p:cNvPr>
          <p:cNvSpPr/>
          <p:nvPr/>
        </p:nvSpPr>
        <p:spPr>
          <a:xfrm>
            <a:off x="11057539" y="4428101"/>
            <a:ext cx="108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>
              <a:defRPr/>
            </a:pPr>
            <a:r>
              <a:rPr lang="fr-FR" b="1">
                <a:solidFill>
                  <a:schemeClr val="accent1"/>
                </a:solidFill>
                <a:latin typeface="Abadi" panose="020B0604020104020204" pitchFamily="34" charset="0"/>
              </a:rPr>
              <a:t>&gt;30%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06CD67-F617-BD80-9605-A36F8946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876" y="-59153"/>
            <a:ext cx="217646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9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EF2C7-BDD2-4AD1-9BF4-FF95B3DC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" y="46955"/>
            <a:ext cx="9361040" cy="750201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Synthèse </a:t>
            </a:r>
            <a:r>
              <a:rPr lang="fr-FR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Proj</a:t>
            </a:r>
            <a:r>
              <a:rPr lang="fr-FR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/ 6 DAS et actions en 2023</a:t>
            </a:r>
            <a:endParaRPr lang="en-US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1A8322-6753-46CD-8882-1D98ED157FED}"/>
              </a:ext>
            </a:extLst>
          </p:cNvPr>
          <p:cNvSpPr txBox="1"/>
          <p:nvPr/>
        </p:nvSpPr>
        <p:spPr>
          <a:xfrm>
            <a:off x="477788" y="6381328"/>
            <a:ext cx="134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* </a:t>
            </a:r>
            <a:r>
              <a:rPr lang="en-US" sz="1200" b="0" i="0" u="none" strike="noStrike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Contrats</a:t>
            </a:r>
            <a:r>
              <a:rPr lang="en-US" sz="1200" b="0" i="0" u="none" strike="noStrike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&gt;25k€</a:t>
            </a:r>
            <a:endParaRPr lang="fr-FR" sz="120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65715AE0-4AFF-982B-E44B-0822DF445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45296"/>
              </p:ext>
            </p:extLst>
          </p:nvPr>
        </p:nvGraphicFramePr>
        <p:xfrm>
          <a:off x="221454" y="1952966"/>
          <a:ext cx="11223928" cy="3998280"/>
        </p:xfrm>
        <a:graphic>
          <a:graphicData uri="http://schemas.openxmlformats.org/drawingml/2006/table">
            <a:tbl>
              <a:tblPr/>
              <a:tblGrid>
                <a:gridCol w="2060832">
                  <a:extLst>
                    <a:ext uri="{9D8B030D-6E8A-4147-A177-3AD203B41FA5}">
                      <a16:colId xmlns:a16="http://schemas.microsoft.com/office/drawing/2014/main" val="1399476303"/>
                    </a:ext>
                  </a:extLst>
                </a:gridCol>
                <a:gridCol w="1078825">
                  <a:extLst>
                    <a:ext uri="{9D8B030D-6E8A-4147-A177-3AD203B41FA5}">
                      <a16:colId xmlns:a16="http://schemas.microsoft.com/office/drawing/2014/main" val="25371826"/>
                    </a:ext>
                  </a:extLst>
                </a:gridCol>
                <a:gridCol w="1120318">
                  <a:extLst>
                    <a:ext uri="{9D8B030D-6E8A-4147-A177-3AD203B41FA5}">
                      <a16:colId xmlns:a16="http://schemas.microsoft.com/office/drawing/2014/main" val="3631214258"/>
                    </a:ext>
                  </a:extLst>
                </a:gridCol>
                <a:gridCol w="1078825">
                  <a:extLst>
                    <a:ext uri="{9D8B030D-6E8A-4147-A177-3AD203B41FA5}">
                      <a16:colId xmlns:a16="http://schemas.microsoft.com/office/drawing/2014/main" val="1799931599"/>
                    </a:ext>
                  </a:extLst>
                </a:gridCol>
                <a:gridCol w="1272461">
                  <a:extLst>
                    <a:ext uri="{9D8B030D-6E8A-4147-A177-3AD203B41FA5}">
                      <a16:colId xmlns:a16="http://schemas.microsoft.com/office/drawing/2014/main" val="3238217420"/>
                    </a:ext>
                  </a:extLst>
                </a:gridCol>
                <a:gridCol w="899021">
                  <a:extLst>
                    <a:ext uri="{9D8B030D-6E8A-4147-A177-3AD203B41FA5}">
                      <a16:colId xmlns:a16="http://schemas.microsoft.com/office/drawing/2014/main" val="3963765584"/>
                    </a:ext>
                  </a:extLst>
                </a:gridCol>
                <a:gridCol w="1981303">
                  <a:extLst>
                    <a:ext uri="{9D8B030D-6E8A-4147-A177-3AD203B41FA5}">
                      <a16:colId xmlns:a16="http://schemas.microsoft.com/office/drawing/2014/main" val="1811468033"/>
                    </a:ext>
                  </a:extLst>
                </a:gridCol>
                <a:gridCol w="902479">
                  <a:extLst>
                    <a:ext uri="{9D8B030D-6E8A-4147-A177-3AD203B41FA5}">
                      <a16:colId xmlns:a16="http://schemas.microsoft.com/office/drawing/2014/main" val="3904017150"/>
                    </a:ext>
                  </a:extLst>
                </a:gridCol>
                <a:gridCol w="829864">
                  <a:extLst>
                    <a:ext uri="{9D8B030D-6E8A-4147-A177-3AD203B41FA5}">
                      <a16:colId xmlns:a16="http://schemas.microsoft.com/office/drawing/2014/main" val="982578867"/>
                    </a:ext>
                  </a:extLst>
                </a:gridCol>
              </a:tblGrid>
              <a:tr h="494388">
                <a:tc rowSpan="2"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PDC projetée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Evolution vs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Dont à IDENTIFIER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Contacts théoriques à atteindre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Répartition de contacts à atteindre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74405"/>
                  </a:ext>
                </a:extLst>
              </a:tr>
              <a:tr h="2525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Contrats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devis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AMO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HCH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4149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08481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CDMO***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280 000 €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23360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BIOTECH****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325 000 €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397560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Big PHARMA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=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479611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Mid Pharma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110 000 €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98394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NUTRA***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250 000 €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=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59676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INSTIT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120 000 €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50077"/>
                  </a:ext>
                </a:extLst>
              </a:tr>
              <a:tr h="494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1 150 000 €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1 664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96287"/>
                  </a:ext>
                </a:extLst>
              </a:tr>
              <a:tr h="494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PDC sur S1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510 000 €</a:t>
                      </a:r>
                    </a:p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+15 000 €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96849"/>
                  </a:ext>
                </a:extLst>
              </a:tr>
              <a:tr h="494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PDC sur S2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640 000 €</a:t>
                      </a:r>
                    </a:p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+135 000 €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1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608900"/>
                  </a:ext>
                </a:extLst>
              </a:tr>
            </a:tbl>
          </a:graphicData>
        </a:graphic>
      </p:graphicFrame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C7A5B368-06FC-47CB-905F-7DFC0E3FE501}"/>
              </a:ext>
            </a:extLst>
          </p:cNvPr>
          <p:cNvSpPr/>
          <p:nvPr/>
        </p:nvSpPr>
        <p:spPr>
          <a:xfrm>
            <a:off x="3564812" y="3952106"/>
            <a:ext cx="72008" cy="407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AE7DEA-D1CF-7923-3902-29B4F37EB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453" y="-47436"/>
            <a:ext cx="2176461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4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EF2C7-BDD2-4AD1-9BF4-FF95B3DC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" y="46955"/>
            <a:ext cx="9361040" cy="750201"/>
          </a:xfrm>
        </p:spPr>
        <p:txBody>
          <a:bodyPr>
            <a:normAutofit/>
          </a:bodyPr>
          <a:lstStyle/>
          <a:p>
            <a:pPr algn="l"/>
            <a:r>
              <a:rPr lang="fr-FR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Nos recommandations par DAS en 2023</a:t>
            </a:r>
            <a:endParaRPr lang="en-US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F32C05-68BE-CB63-FF37-39BF6017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868" y="46955"/>
            <a:ext cx="2176461" cy="167654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6FD0D5A-E857-B515-7828-F47D34E684A7}"/>
              </a:ext>
            </a:extLst>
          </p:cNvPr>
          <p:cNvSpPr txBox="1"/>
          <p:nvPr/>
        </p:nvSpPr>
        <p:spPr>
          <a:xfrm>
            <a:off x="32555" y="1268760"/>
            <a:ext cx="11927363" cy="5260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Biotech | </a:t>
            </a: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Augmenter notre prospection sur cette DAS suite baisse prospection froide en 2022 </a:t>
            </a:r>
          </a:p>
          <a:p>
            <a:pPr>
              <a:lnSpc>
                <a:spcPct val="130000"/>
              </a:lnSpc>
            </a:pP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– quid politique prix offensive/les prospects en étude de faisabilité ? </a:t>
            </a:r>
          </a:p>
          <a:p>
            <a:pPr>
              <a:lnSpc>
                <a:spcPct val="130000"/>
              </a:lnSpc>
            </a:pPr>
            <a:endParaRPr lang="fr-FR" sz="10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CDMO | </a:t>
            </a: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Capitaliser sur les CDMO dans notre portefeuille (visites &amp; suivi planifié)</a:t>
            </a: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endParaRPr lang="fr-FR" sz="1000" b="1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2000" b="1" err="1">
                <a:solidFill>
                  <a:schemeClr val="tx1"/>
                </a:solidFill>
                <a:latin typeface="Abadi" panose="020B0604020104020204" pitchFamily="34" charset="0"/>
              </a:rPr>
              <a:t>Mid</a:t>
            </a: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 Pharma | </a:t>
            </a: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Trouver de nouvelles sociétés pour compenser la perte de SERVIER (actions de prospections politique + prix offensive/les prospects en étude de faisabilité)</a:t>
            </a:r>
          </a:p>
          <a:p>
            <a:pPr>
              <a:lnSpc>
                <a:spcPct val="130000"/>
              </a:lnSpc>
            </a:pPr>
            <a:endParaRPr lang="fr-FR" sz="1000" b="1">
              <a:solidFill>
                <a:schemeClr val="tx1"/>
              </a:solidFill>
              <a:latin typeface="Abadi" panose="020B0604020104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Big Pharma | </a:t>
            </a: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Continuer à être présent via nos contacts dans notre portefeuille (suivi planifié)</a:t>
            </a:r>
          </a:p>
          <a:p>
            <a:pPr>
              <a:lnSpc>
                <a:spcPct val="130000"/>
              </a:lnSpc>
            </a:pPr>
            <a:endParaRPr lang="fr-FR" sz="10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2000" b="1" err="1">
                <a:solidFill>
                  <a:schemeClr val="tx1"/>
                </a:solidFill>
                <a:latin typeface="Abadi" panose="020B0604020104020204" pitchFamily="34" charset="0"/>
              </a:rPr>
              <a:t>Nutra</a:t>
            </a: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 | </a:t>
            </a: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Maintenir nos actions pour fidéliser nos clients (visites &amp; suivi planifié)</a:t>
            </a: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+ actions biannuelles du catalogue Nestlé </a:t>
            </a:r>
          </a:p>
          <a:p>
            <a:pPr>
              <a:lnSpc>
                <a:spcPct val="130000"/>
              </a:lnSpc>
            </a:pPr>
            <a:endParaRPr lang="fr-FR" sz="1000">
              <a:solidFill>
                <a:schemeClr val="accent1"/>
              </a:solidFill>
              <a:latin typeface="Abadi" panose="020B0604020104020204" pitchFamily="34" charset="0"/>
            </a:endParaRPr>
          </a:p>
          <a:p>
            <a:pPr>
              <a:lnSpc>
                <a:spcPct val="130000"/>
              </a:lnSpc>
            </a:pPr>
            <a:r>
              <a:rPr lang="fr-FR" sz="2000" b="1">
                <a:solidFill>
                  <a:schemeClr val="tx1"/>
                </a:solidFill>
                <a:latin typeface="Abadi" panose="020B0604020104020204" pitchFamily="34" charset="0"/>
              </a:rPr>
              <a:t>Instit |  </a:t>
            </a:r>
            <a:r>
              <a:rPr lang="fr-FR" sz="2000">
                <a:solidFill>
                  <a:schemeClr val="accent1"/>
                </a:solidFill>
                <a:latin typeface="Abadi" panose="020B0604020104020204" pitchFamily="34" charset="0"/>
              </a:rPr>
              <a:t>Pas de prospection spécifique (hormis SATT) répondre aux demandes entrantes en déterminant les budgets en amont par l’équipe Co’ </a:t>
            </a:r>
          </a:p>
        </p:txBody>
      </p:sp>
    </p:spTree>
    <p:extLst>
      <p:ext uri="{BB962C8B-B14F-4D97-AF65-F5344CB8AC3E}">
        <p14:creationId xmlns:p14="http://schemas.microsoft.com/office/powerpoint/2010/main" val="166244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Plan d’action commercial par DAS</a:t>
            </a:r>
            <a:endParaRPr lang="en-IN" b="1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id="{782E9C9E-756E-44AE-8FC8-34F88A9B8D02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5" name="Straight Connector 8">
            <a:extLst>
              <a:ext uri="{FF2B5EF4-FFF2-40B4-BE49-F238E27FC236}">
                <a16:creationId xmlns:a16="http://schemas.microsoft.com/office/drawing/2014/main" id="{1E62AF5E-181C-4FE7-BFA2-8298615A48C0}"/>
              </a:ext>
            </a:extLst>
          </p:cNvPr>
          <p:cNvCxnSpPr/>
          <p:nvPr/>
        </p:nvCxnSpPr>
        <p:spPr>
          <a:xfrm>
            <a:off x="3340146" y="3858233"/>
            <a:ext cx="19073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0">
            <a:extLst>
              <a:ext uri="{FF2B5EF4-FFF2-40B4-BE49-F238E27FC236}">
                <a16:creationId xmlns:a16="http://schemas.microsoft.com/office/drawing/2014/main" id="{9BE053AA-D952-4D96-8523-23A2AC526C69}"/>
              </a:ext>
            </a:extLst>
          </p:cNvPr>
          <p:cNvCxnSpPr>
            <a:cxnSpLocks/>
          </p:cNvCxnSpPr>
          <p:nvPr/>
        </p:nvCxnSpPr>
        <p:spPr>
          <a:xfrm flipH="1">
            <a:off x="4010910" y="2132856"/>
            <a:ext cx="6470" cy="3096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3">
            <a:extLst>
              <a:ext uri="{FF2B5EF4-FFF2-40B4-BE49-F238E27FC236}">
                <a16:creationId xmlns:a16="http://schemas.microsoft.com/office/drawing/2014/main" id="{BF9C0E46-8A01-4A73-BE35-7B874346FBA8}"/>
              </a:ext>
            </a:extLst>
          </p:cNvPr>
          <p:cNvCxnSpPr>
            <a:cxnSpLocks/>
          </p:cNvCxnSpPr>
          <p:nvPr/>
        </p:nvCxnSpPr>
        <p:spPr>
          <a:xfrm>
            <a:off x="4017380" y="2132856"/>
            <a:ext cx="12565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54">
            <a:extLst>
              <a:ext uri="{FF2B5EF4-FFF2-40B4-BE49-F238E27FC236}">
                <a16:creationId xmlns:a16="http://schemas.microsoft.com/office/drawing/2014/main" id="{78E5F210-6F14-45EB-9755-217B8DF57DE8}"/>
              </a:ext>
            </a:extLst>
          </p:cNvPr>
          <p:cNvCxnSpPr>
            <a:cxnSpLocks/>
          </p:cNvCxnSpPr>
          <p:nvPr/>
        </p:nvCxnSpPr>
        <p:spPr>
          <a:xfrm>
            <a:off x="4005714" y="5229507"/>
            <a:ext cx="126824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21">
            <a:extLst>
              <a:ext uri="{FF2B5EF4-FFF2-40B4-BE49-F238E27FC236}">
                <a16:creationId xmlns:a16="http://schemas.microsoft.com/office/drawing/2014/main" id="{7DBA398E-853E-4BE4-AAA0-C6A96E96391E}"/>
              </a:ext>
            </a:extLst>
          </p:cNvPr>
          <p:cNvSpPr/>
          <p:nvPr/>
        </p:nvSpPr>
        <p:spPr>
          <a:xfrm>
            <a:off x="5273960" y="3696820"/>
            <a:ext cx="2897486" cy="363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rIns="126000" rtlCol="0" anchor="ctr"/>
          <a:lstStyle/>
          <a:p>
            <a:r>
              <a:rPr lang="en-US" sz="2000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CDMO +20% </a:t>
            </a:r>
            <a:r>
              <a:rPr lang="en-US" sz="1600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280K€</a:t>
            </a:r>
            <a:r>
              <a:rPr lang="en-US" sz="2000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sp>
        <p:nvSpPr>
          <p:cNvPr id="157" name="Espace réservé du contenu 2">
            <a:extLst>
              <a:ext uri="{FF2B5EF4-FFF2-40B4-BE49-F238E27FC236}">
                <a16:creationId xmlns:a16="http://schemas.microsoft.com/office/drawing/2014/main" id="{50E2CCCB-70B6-4473-9391-6A45E58148A9}"/>
              </a:ext>
            </a:extLst>
          </p:cNvPr>
          <p:cNvSpPr txBox="1">
            <a:spLocks/>
          </p:cNvSpPr>
          <p:nvPr/>
        </p:nvSpPr>
        <p:spPr>
          <a:xfrm>
            <a:off x="5054998" y="4022476"/>
            <a:ext cx="5168170" cy="975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494" indent="0" algn="ctr" defTabSz="1218987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18986" indent="0" algn="ctr" defTabSz="1218987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300"/>
              </a:spcBef>
            </a:pPr>
            <a:endParaRPr lang="fr-FR" sz="100"/>
          </a:p>
          <a:p>
            <a:pPr marL="342900" indent="-342900" algn="l">
              <a:lnSpc>
                <a:spcPct val="170000"/>
              </a:lnSpc>
              <a:spcBef>
                <a:spcPts val="300"/>
              </a:spcBef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 b="1">
                <a:solidFill>
                  <a:prstClr val="black"/>
                </a:solidFill>
                <a:latin typeface="Abadi" panose="020B0604020104020204" pitchFamily="34" charset="0"/>
              </a:rPr>
              <a:t>Capitaliser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 sur notre portefeuille clients (Fr et Export)</a:t>
            </a:r>
          </a:p>
          <a:p>
            <a:pPr marL="342900" indent="-342900" algn="l">
              <a:lnSpc>
                <a:spcPct val="170000"/>
              </a:lnSpc>
              <a:spcBef>
                <a:spcPts val="300"/>
              </a:spcBef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Salons (</a:t>
            </a:r>
            <a:r>
              <a:rPr lang="fr-FR" sz="1400" err="1">
                <a:solidFill>
                  <a:prstClr val="black"/>
                </a:solidFill>
                <a:latin typeface="Abadi" panose="020B0604020104020204" pitchFamily="34" charset="0"/>
              </a:rPr>
              <a:t>Chemspec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 &amp; </a:t>
            </a:r>
            <a:r>
              <a:rPr lang="fr-FR" sz="1400" err="1">
                <a:solidFill>
                  <a:prstClr val="black"/>
                </a:solidFill>
                <a:latin typeface="Abadi" panose="020B0604020104020204" pitchFamily="34" charset="0"/>
              </a:rPr>
              <a:t>CPhI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)</a:t>
            </a:r>
          </a:p>
          <a:p>
            <a:pPr algn="l">
              <a:lnSpc>
                <a:spcPct val="150000"/>
              </a:lnSpc>
              <a:spcBef>
                <a:spcPts val="300"/>
              </a:spcBef>
            </a:pPr>
            <a:endParaRPr lang="en-US" sz="800"/>
          </a:p>
          <a:p>
            <a:pPr algn="l"/>
            <a:endParaRPr lang="fr-FR" sz="800"/>
          </a:p>
        </p:txBody>
      </p:sp>
      <p:sp>
        <p:nvSpPr>
          <p:cNvPr id="159" name="Rounded Rectangle 21">
            <a:extLst>
              <a:ext uri="{FF2B5EF4-FFF2-40B4-BE49-F238E27FC236}">
                <a16:creationId xmlns:a16="http://schemas.microsoft.com/office/drawing/2014/main" id="{56337A4D-F9E2-42A6-B6CA-95840A4F50D5}"/>
              </a:ext>
            </a:extLst>
          </p:cNvPr>
          <p:cNvSpPr/>
          <p:nvPr/>
        </p:nvSpPr>
        <p:spPr>
          <a:xfrm>
            <a:off x="4674176" y="1367564"/>
            <a:ext cx="3604194" cy="50887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rIns="126000" rtlCol="0" anchor="ctr"/>
          <a:lstStyle/>
          <a:p>
            <a:pPr algn="ctr"/>
            <a:r>
              <a:rPr lang="en-US" kern="0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Fidéliser</a:t>
            </a:r>
            <a:r>
              <a:rPr lang="en-US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&amp; </a:t>
            </a:r>
            <a:r>
              <a:rPr lang="en-US" kern="0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Conquérir</a:t>
            </a:r>
            <a:r>
              <a:rPr lang="en-US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sp>
        <p:nvSpPr>
          <p:cNvPr id="160" name="Rounded Rectangle 21">
            <a:extLst>
              <a:ext uri="{FF2B5EF4-FFF2-40B4-BE49-F238E27FC236}">
                <a16:creationId xmlns:a16="http://schemas.microsoft.com/office/drawing/2014/main" id="{AA528F2F-AD63-49B3-9547-26580E1229A0}"/>
              </a:ext>
            </a:extLst>
          </p:cNvPr>
          <p:cNvSpPr/>
          <p:nvPr/>
        </p:nvSpPr>
        <p:spPr>
          <a:xfrm>
            <a:off x="1549230" y="1367564"/>
            <a:ext cx="2088232" cy="50887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rIns="126000" rtlCol="0" anchor="ctr"/>
          <a:lstStyle/>
          <a:p>
            <a:pPr algn="ctr"/>
            <a:r>
              <a:rPr lang="en-US" kern="0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Croissance</a:t>
            </a:r>
            <a:endParaRPr lang="en-US" kern="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1" name="Footer Placeholder 14">
            <a:extLst>
              <a:ext uri="{FF2B5EF4-FFF2-40B4-BE49-F238E27FC236}">
                <a16:creationId xmlns:a16="http://schemas.microsoft.com/office/drawing/2014/main" id="{5B47E542-9185-4824-AF62-FC2E2CD4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53" y="647334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2023</a:t>
            </a:r>
          </a:p>
        </p:txBody>
      </p:sp>
      <p:sp>
        <p:nvSpPr>
          <p:cNvPr id="496" name="Rounded Rectangle 43">
            <a:extLst>
              <a:ext uri="{FF2B5EF4-FFF2-40B4-BE49-F238E27FC236}">
                <a16:creationId xmlns:a16="http://schemas.microsoft.com/office/drawing/2014/main" id="{D573F074-465F-4CD4-90EE-585B432DE405}"/>
              </a:ext>
            </a:extLst>
          </p:cNvPr>
          <p:cNvSpPr/>
          <p:nvPr/>
        </p:nvSpPr>
        <p:spPr>
          <a:xfrm>
            <a:off x="10126860" y="116632"/>
            <a:ext cx="1944722" cy="101086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dist="88900" dir="108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7" name="TextBox 55">
            <a:extLst>
              <a:ext uri="{FF2B5EF4-FFF2-40B4-BE49-F238E27FC236}">
                <a16:creationId xmlns:a16="http://schemas.microsoft.com/office/drawing/2014/main" id="{D86B311E-E4F0-467D-BE6D-FE9EA9651D93}"/>
              </a:ext>
            </a:extLst>
          </p:cNvPr>
          <p:cNvSpPr txBox="1"/>
          <p:nvPr/>
        </p:nvSpPr>
        <p:spPr>
          <a:xfrm>
            <a:off x="10223168" y="170652"/>
            <a:ext cx="436338" cy="60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1" b="1">
                <a:solidFill>
                  <a:schemeClr val="bg1"/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3301" b="1">
              <a:solidFill>
                <a:schemeClr val="bg1"/>
              </a:solidFill>
              <a:latin typeface="Abadi" panose="020B06040201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98" name="Image 497" descr="Une image contenant dessin, lumière&#10;&#10;Description générée automatiquement">
            <a:extLst>
              <a:ext uri="{FF2B5EF4-FFF2-40B4-BE49-F238E27FC236}">
                <a16:creationId xmlns:a16="http://schemas.microsoft.com/office/drawing/2014/main" id="{25D99CEB-9DA7-4EA1-A5C6-94B752CF1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030" y="240450"/>
            <a:ext cx="576272" cy="622008"/>
          </a:xfrm>
          <a:prstGeom prst="rect">
            <a:avLst/>
          </a:prstGeom>
        </p:spPr>
      </p:pic>
      <p:pic>
        <p:nvPicPr>
          <p:cNvPr id="499" name="Image 498">
            <a:extLst>
              <a:ext uri="{FF2B5EF4-FFF2-40B4-BE49-F238E27FC236}">
                <a16:creationId xmlns:a16="http://schemas.microsoft.com/office/drawing/2014/main" id="{61F35D17-A39A-484A-B6D3-1B8553BB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12" y="2688860"/>
            <a:ext cx="1629713" cy="1629713"/>
          </a:xfrm>
          <a:prstGeom prst="rect">
            <a:avLst/>
          </a:prstGeom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E06F061E-F8B2-4396-B016-1DE39B366F74}"/>
              </a:ext>
            </a:extLst>
          </p:cNvPr>
          <p:cNvSpPr txBox="1"/>
          <p:nvPr/>
        </p:nvSpPr>
        <p:spPr>
          <a:xfrm>
            <a:off x="2042864" y="3361579"/>
            <a:ext cx="135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fr-FR" sz="2000" b="1">
                <a:solidFill>
                  <a:srgbClr val="FFFFFF"/>
                </a:solidFill>
                <a:latin typeface="Abadi" panose="020B0604020104020204" pitchFamily="34" charset="0"/>
              </a:rPr>
              <a:t>2023 </a:t>
            </a:r>
          </a:p>
          <a:p>
            <a:pPr algn="ctr" defTabSz="457063">
              <a:defRPr/>
            </a:pPr>
            <a:r>
              <a:rPr lang="fr-FR" sz="2000" b="1">
                <a:solidFill>
                  <a:srgbClr val="FFFFFF"/>
                </a:solidFill>
                <a:latin typeface="Abadi" panose="020B0604020104020204" pitchFamily="34" charset="0"/>
              </a:rPr>
              <a:t>1 150k€</a:t>
            </a:r>
          </a:p>
        </p:txBody>
      </p:sp>
      <p:sp>
        <p:nvSpPr>
          <p:cNvPr id="22" name="Rounded Rectangle 65">
            <a:extLst>
              <a:ext uri="{FF2B5EF4-FFF2-40B4-BE49-F238E27FC236}">
                <a16:creationId xmlns:a16="http://schemas.microsoft.com/office/drawing/2014/main" id="{070283B3-D523-441B-8A88-3597601EA715}"/>
              </a:ext>
            </a:extLst>
          </p:cNvPr>
          <p:cNvSpPr/>
          <p:nvPr/>
        </p:nvSpPr>
        <p:spPr>
          <a:xfrm>
            <a:off x="5273960" y="1935475"/>
            <a:ext cx="3262254" cy="3413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rIns="126000" rtlCol="0" anchor="ctr"/>
          <a:lstStyle/>
          <a:p>
            <a:r>
              <a:rPr lang="en-US" sz="2000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BIOTECH +145% </a:t>
            </a:r>
            <a:r>
              <a:rPr lang="en-US" sz="1600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325K€</a:t>
            </a:r>
          </a:p>
        </p:txBody>
      </p:sp>
      <p:sp>
        <p:nvSpPr>
          <p:cNvPr id="23" name="Rounded Rectangle 68">
            <a:extLst>
              <a:ext uri="{FF2B5EF4-FFF2-40B4-BE49-F238E27FC236}">
                <a16:creationId xmlns:a16="http://schemas.microsoft.com/office/drawing/2014/main" id="{245D7525-6CB4-49DB-B41C-FEEC51548F68}"/>
              </a:ext>
            </a:extLst>
          </p:cNvPr>
          <p:cNvSpPr/>
          <p:nvPr/>
        </p:nvSpPr>
        <p:spPr>
          <a:xfrm>
            <a:off x="5247482" y="5047994"/>
            <a:ext cx="3120428" cy="3630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rIns="126000" rtlCol="0" anchor="ctr"/>
          <a:lstStyle/>
          <a:p>
            <a:r>
              <a:rPr lang="en-US" sz="1800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Mid PHARMA = </a:t>
            </a:r>
            <a:r>
              <a:rPr lang="en-US" sz="1600" kern="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110K€ </a:t>
            </a:r>
          </a:p>
        </p:txBody>
      </p:sp>
      <p:sp>
        <p:nvSpPr>
          <p:cNvPr id="24" name="TextBox 67">
            <a:extLst>
              <a:ext uri="{FF2B5EF4-FFF2-40B4-BE49-F238E27FC236}">
                <a16:creationId xmlns:a16="http://schemas.microsoft.com/office/drawing/2014/main" id="{AA021BD0-3119-462F-A034-DC91FC1AF1EE}"/>
              </a:ext>
            </a:extLst>
          </p:cNvPr>
          <p:cNvSpPr txBox="1"/>
          <p:nvPr/>
        </p:nvSpPr>
        <p:spPr>
          <a:xfrm>
            <a:off x="5168110" y="2207761"/>
            <a:ext cx="5678829" cy="13510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 b="1">
                <a:solidFill>
                  <a:prstClr val="black"/>
                </a:solidFill>
                <a:latin typeface="Abadi" panose="020B0604020104020204" pitchFamily="34" charset="0"/>
              </a:rPr>
              <a:t>Prospecter 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de nouvelles entités/Trouver les nouveaux projets</a:t>
            </a:r>
          </a:p>
          <a:p>
            <a:pPr marL="342900" lvl="0" indent="-3429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Clusters </a:t>
            </a:r>
            <a:r>
              <a:rPr lang="fr-FR" sz="1400" b="1">
                <a:solidFill>
                  <a:prstClr val="black"/>
                </a:solidFill>
                <a:latin typeface="Abadi" panose="020B0604020104020204" pitchFamily="34" charset="0"/>
              </a:rPr>
              <a:t>France et Export 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(FR, Suisse, Belgique, All, Europe du nord) </a:t>
            </a:r>
          </a:p>
          <a:p>
            <a:pPr marL="342900" lvl="0" indent="-3429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Salons (BOS, AFSSI)</a:t>
            </a:r>
          </a:p>
          <a:p>
            <a:pPr marL="342900" indent="-342900">
              <a:lnSpc>
                <a:spcPct val="150000"/>
              </a:lnSpc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Visibilité Internet (site, RS, Webinaires, LS…)</a:t>
            </a:r>
          </a:p>
        </p:txBody>
      </p:sp>
      <p:sp>
        <p:nvSpPr>
          <p:cNvPr id="25" name="TextBox 67">
            <a:extLst>
              <a:ext uri="{FF2B5EF4-FFF2-40B4-BE49-F238E27FC236}">
                <a16:creationId xmlns:a16="http://schemas.microsoft.com/office/drawing/2014/main" id="{020259AA-DE80-49C6-B3EC-0226E6A50AD5}"/>
              </a:ext>
            </a:extLst>
          </p:cNvPr>
          <p:cNvSpPr txBox="1"/>
          <p:nvPr/>
        </p:nvSpPr>
        <p:spPr>
          <a:xfrm>
            <a:off x="5165573" y="5368551"/>
            <a:ext cx="7020714" cy="11047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300"/>
              </a:spcBef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 b="1">
                <a:solidFill>
                  <a:prstClr val="black"/>
                </a:solidFill>
                <a:latin typeface="Abadi" panose="020B0604020104020204" pitchFamily="34" charset="0"/>
              </a:rPr>
              <a:t>Prospecter 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les Small &amp; </a:t>
            </a:r>
            <a:r>
              <a:rPr lang="fr-FR" sz="1400" err="1">
                <a:solidFill>
                  <a:prstClr val="black"/>
                </a:solidFill>
                <a:latin typeface="Abadi" panose="020B0604020104020204" pitchFamily="34" charset="0"/>
              </a:rPr>
              <a:t>Mid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 Pharma (</a:t>
            </a:r>
            <a:r>
              <a:rPr lang="en-US" sz="1400">
                <a:solidFill>
                  <a:prstClr val="black"/>
                </a:solidFill>
                <a:latin typeface="Abadi" panose="020B0604020104020204" pitchFamily="34" charset="0"/>
              </a:rPr>
              <a:t>B2B) </a:t>
            </a: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en-US" sz="1400" err="1">
                <a:solidFill>
                  <a:prstClr val="black"/>
                </a:solidFill>
                <a:latin typeface="Abadi" panose="020B0604020104020204" pitchFamily="34" charset="0"/>
              </a:rPr>
              <a:t>Compenser</a:t>
            </a:r>
            <a:r>
              <a:rPr lang="en-US" sz="1400">
                <a:solidFill>
                  <a:prstClr val="black"/>
                </a:solidFill>
                <a:latin typeface="Abadi" panose="020B0604020104020204" pitchFamily="34" charset="0"/>
              </a:rPr>
              <a:t> la </a:t>
            </a:r>
            <a:r>
              <a:rPr lang="en-US" sz="1400" err="1">
                <a:solidFill>
                  <a:prstClr val="black"/>
                </a:solidFill>
                <a:latin typeface="Abadi" panose="020B0604020104020204" pitchFamily="34" charset="0"/>
              </a:rPr>
              <a:t>perte</a:t>
            </a:r>
            <a:r>
              <a:rPr lang="en-US" sz="1400">
                <a:solidFill>
                  <a:prstClr val="black"/>
                </a:solidFill>
                <a:latin typeface="Abadi" panose="020B0604020104020204" pitchFamily="34" charset="0"/>
              </a:rPr>
              <a:t> de </a:t>
            </a:r>
            <a:r>
              <a:rPr lang="en-US" sz="1400" err="1">
                <a:solidFill>
                  <a:prstClr val="black"/>
                </a:solidFill>
                <a:latin typeface="Abadi" panose="020B0604020104020204" pitchFamily="34" charset="0"/>
              </a:rPr>
              <a:t>notre</a:t>
            </a:r>
            <a:r>
              <a:rPr lang="en-US" sz="1400">
                <a:solidFill>
                  <a:prstClr val="black"/>
                </a:solidFill>
                <a:latin typeface="Abadi" panose="020B0604020104020204" pitchFamily="34" charset="0"/>
              </a:rPr>
              <a:t> client </a:t>
            </a:r>
            <a:r>
              <a:rPr lang="en-US" sz="1400" err="1">
                <a:solidFill>
                  <a:prstClr val="black"/>
                </a:solidFill>
                <a:latin typeface="Abadi" panose="020B0604020104020204" pitchFamily="34" charset="0"/>
              </a:rPr>
              <a:t>historique</a:t>
            </a:r>
            <a:r>
              <a:rPr lang="en-US" sz="1400">
                <a:solidFill>
                  <a:prstClr val="black"/>
                </a:solidFill>
                <a:latin typeface="Abadi" panose="020B0604020104020204" pitchFamily="34" charset="0"/>
              </a:rPr>
              <a:t> SERVIER</a:t>
            </a:r>
            <a:endParaRPr lang="fr-FR" sz="1400">
              <a:solidFill>
                <a:prstClr val="black"/>
              </a:solidFill>
              <a:latin typeface="Abadi" panose="020B0604020104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buClr>
                <a:prstClr val="black">
                  <a:lumMod val="50000"/>
                  <a:lumOff val="50000"/>
                </a:prstClr>
              </a:buClr>
              <a:buFont typeface="Webdings" panose="05030102010509060703" pitchFamily="18" charset="2"/>
              <a:buChar char=""/>
            </a:pP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Trouver de </a:t>
            </a:r>
            <a:r>
              <a:rPr lang="fr-FR" sz="1400" err="1">
                <a:solidFill>
                  <a:prstClr val="black"/>
                </a:solidFill>
                <a:latin typeface="Abadi" panose="020B0604020104020204" pitchFamily="34" charset="0"/>
              </a:rPr>
              <a:t>Nvx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 prospects dans les services R&amp;D/CMC (</a:t>
            </a:r>
            <a:r>
              <a:rPr lang="fr-FR" sz="1400" err="1">
                <a:solidFill>
                  <a:prstClr val="black"/>
                </a:solidFill>
                <a:latin typeface="Abadi" panose="020B0604020104020204" pitchFamily="34" charset="0"/>
              </a:rPr>
              <a:t>France+Export</a:t>
            </a:r>
            <a:r>
              <a:rPr lang="fr-FR" sz="1400">
                <a:solidFill>
                  <a:prstClr val="black"/>
                </a:solidFill>
                <a:latin typeface="Abadi" panose="020B0604020104020204" pitchFamily="34" charset="0"/>
              </a:rPr>
              <a:t>)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40AA5-1F5C-4C12-9307-93BC66EE9CE3}"/>
              </a:ext>
            </a:extLst>
          </p:cNvPr>
          <p:cNvSpPr/>
          <p:nvPr/>
        </p:nvSpPr>
        <p:spPr>
          <a:xfrm>
            <a:off x="10148860" y="817812"/>
            <a:ext cx="19007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350">
                <a:solidFill>
                  <a:schemeClr val="bg1"/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DAS PRIORITAIRES/6</a:t>
            </a:r>
          </a:p>
        </p:txBody>
      </p:sp>
    </p:spTree>
    <p:extLst>
      <p:ext uri="{BB962C8B-B14F-4D97-AF65-F5344CB8AC3E}">
        <p14:creationId xmlns:p14="http://schemas.microsoft.com/office/powerpoint/2010/main" val="1894618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Plan d’action commercial par pays</a:t>
            </a:r>
            <a:endParaRPr lang="en-IN" b="1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04334D6C-7BE0-4A90-B719-7C5E92F9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23" y="2991392"/>
            <a:ext cx="1629713" cy="1629713"/>
          </a:xfrm>
          <a:prstGeom prst="rect">
            <a:avLst/>
          </a:prstGeom>
        </p:spPr>
      </p:pic>
      <p:sp>
        <p:nvSpPr>
          <p:cNvPr id="99" name="ZoneTexte 98">
            <a:extLst>
              <a:ext uri="{FF2B5EF4-FFF2-40B4-BE49-F238E27FC236}">
                <a16:creationId xmlns:a16="http://schemas.microsoft.com/office/drawing/2014/main" id="{E06F061E-F8B2-4396-B016-1DE39B366F74}"/>
              </a:ext>
            </a:extLst>
          </p:cNvPr>
          <p:cNvSpPr txBox="1"/>
          <p:nvPr/>
        </p:nvSpPr>
        <p:spPr>
          <a:xfrm>
            <a:off x="497531" y="3752931"/>
            <a:ext cx="135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>
              <a:defRPr/>
            </a:pPr>
            <a:r>
              <a:rPr lang="fr-FR" sz="2000" b="1">
                <a:solidFill>
                  <a:srgbClr val="FFFFFF"/>
                </a:solidFill>
                <a:latin typeface="Abadi" panose="020B0604020104020204" pitchFamily="34" charset="0"/>
              </a:rPr>
              <a:t>2023 </a:t>
            </a:r>
          </a:p>
          <a:p>
            <a:pPr algn="ctr" defTabSz="457063">
              <a:defRPr/>
            </a:pPr>
            <a:r>
              <a:rPr lang="fr-FR" sz="2000" b="1">
                <a:solidFill>
                  <a:srgbClr val="FFFFFF"/>
                </a:solidFill>
                <a:latin typeface="Abadi" panose="020B0604020104020204" pitchFamily="34" charset="0"/>
              </a:rPr>
              <a:t>1 150k€</a:t>
            </a: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id="{782E9C9E-756E-44AE-8FC8-34F88A9B8D02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5" name="Straight Connector 8">
            <a:extLst>
              <a:ext uri="{FF2B5EF4-FFF2-40B4-BE49-F238E27FC236}">
                <a16:creationId xmlns:a16="http://schemas.microsoft.com/office/drawing/2014/main" id="{1E62AF5E-181C-4FE7-BFA2-8298615A48C0}"/>
              </a:ext>
            </a:extLst>
          </p:cNvPr>
          <p:cNvCxnSpPr/>
          <p:nvPr/>
        </p:nvCxnSpPr>
        <p:spPr>
          <a:xfrm>
            <a:off x="2270612" y="4005064"/>
            <a:ext cx="19073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0">
            <a:extLst>
              <a:ext uri="{FF2B5EF4-FFF2-40B4-BE49-F238E27FC236}">
                <a16:creationId xmlns:a16="http://schemas.microsoft.com/office/drawing/2014/main" id="{9BE053AA-D952-4D96-8523-23A2AC526C69}"/>
              </a:ext>
            </a:extLst>
          </p:cNvPr>
          <p:cNvCxnSpPr/>
          <p:nvPr/>
        </p:nvCxnSpPr>
        <p:spPr>
          <a:xfrm>
            <a:off x="3039480" y="2746371"/>
            <a:ext cx="0" cy="30086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3">
            <a:extLst>
              <a:ext uri="{FF2B5EF4-FFF2-40B4-BE49-F238E27FC236}">
                <a16:creationId xmlns:a16="http://schemas.microsoft.com/office/drawing/2014/main" id="{BF9C0E46-8A01-4A73-BE35-7B874346FBA8}"/>
              </a:ext>
            </a:extLst>
          </p:cNvPr>
          <p:cNvCxnSpPr/>
          <p:nvPr/>
        </p:nvCxnSpPr>
        <p:spPr>
          <a:xfrm>
            <a:off x="3034273" y="2746371"/>
            <a:ext cx="9775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54">
            <a:extLst>
              <a:ext uri="{FF2B5EF4-FFF2-40B4-BE49-F238E27FC236}">
                <a16:creationId xmlns:a16="http://schemas.microsoft.com/office/drawing/2014/main" id="{78E5F210-6F14-45EB-9755-217B8DF57DE8}"/>
              </a:ext>
            </a:extLst>
          </p:cNvPr>
          <p:cNvCxnSpPr/>
          <p:nvPr/>
        </p:nvCxnSpPr>
        <p:spPr>
          <a:xfrm>
            <a:off x="3034273" y="5751010"/>
            <a:ext cx="9775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ounded Rectangle 21">
            <a:extLst>
              <a:ext uri="{FF2B5EF4-FFF2-40B4-BE49-F238E27FC236}">
                <a16:creationId xmlns:a16="http://schemas.microsoft.com/office/drawing/2014/main" id="{AA528F2F-AD63-49B3-9547-26580E1229A0}"/>
              </a:ext>
            </a:extLst>
          </p:cNvPr>
          <p:cNvSpPr/>
          <p:nvPr/>
        </p:nvSpPr>
        <p:spPr>
          <a:xfrm>
            <a:off x="278559" y="1630491"/>
            <a:ext cx="2088232" cy="50887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rIns="126000" rtlCol="0" anchor="ctr"/>
          <a:lstStyle/>
          <a:p>
            <a:pPr algn="ctr"/>
            <a:r>
              <a:rPr lang="en-US" kern="0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Croissance</a:t>
            </a:r>
            <a:endParaRPr lang="en-US" kern="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1" name="Footer Placeholder 14">
            <a:extLst>
              <a:ext uri="{FF2B5EF4-FFF2-40B4-BE49-F238E27FC236}">
                <a16:creationId xmlns:a16="http://schemas.microsoft.com/office/drawing/2014/main" id="{5B47E542-9185-4824-AF62-FC2E2CD4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53" y="647334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2023 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6F5CADE9-456B-4D28-B062-D66087028342}"/>
              </a:ext>
            </a:extLst>
          </p:cNvPr>
          <p:cNvSpPr/>
          <p:nvPr/>
        </p:nvSpPr>
        <p:spPr>
          <a:xfrm>
            <a:off x="11427957" y="6429485"/>
            <a:ext cx="596523" cy="30775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r>
              <a:rPr lang="en-US" sz="1400" b="1">
                <a:ln w="0"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</a:rPr>
              <a:t>12</a:t>
            </a:r>
          </a:p>
        </p:txBody>
      </p: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FB5669C1-1E54-4CC7-AE32-FE088F3E0194}"/>
              </a:ext>
            </a:extLst>
          </p:cNvPr>
          <p:cNvGrpSpPr/>
          <p:nvPr/>
        </p:nvGrpSpPr>
        <p:grpSpPr>
          <a:xfrm>
            <a:off x="4366220" y="2326926"/>
            <a:ext cx="4181725" cy="3931852"/>
            <a:chOff x="528631" y="1755921"/>
            <a:chExt cx="4734223" cy="4641897"/>
          </a:xfrm>
        </p:grpSpPr>
        <p:sp>
          <p:nvSpPr>
            <p:cNvPr id="479" name="ZoneTexte 478">
              <a:extLst>
                <a:ext uri="{FF2B5EF4-FFF2-40B4-BE49-F238E27FC236}">
                  <a16:creationId xmlns:a16="http://schemas.microsoft.com/office/drawing/2014/main" id="{4B5345EC-BDA7-4DBF-AEA7-B2CDB82D8E2C}"/>
                </a:ext>
              </a:extLst>
            </p:cNvPr>
            <p:cNvSpPr txBox="1"/>
            <p:nvPr/>
          </p:nvSpPr>
          <p:spPr>
            <a:xfrm>
              <a:off x="1380036" y="1844824"/>
              <a:ext cx="1546024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France</a:t>
              </a:r>
            </a:p>
          </p:txBody>
        </p:sp>
        <p:sp>
          <p:nvSpPr>
            <p:cNvPr id="480" name="ZoneTexte 479">
              <a:extLst>
                <a:ext uri="{FF2B5EF4-FFF2-40B4-BE49-F238E27FC236}">
                  <a16:creationId xmlns:a16="http://schemas.microsoft.com/office/drawing/2014/main" id="{BC563814-7704-427E-94FE-74EDD3C78D92}"/>
                </a:ext>
              </a:extLst>
            </p:cNvPr>
            <p:cNvSpPr txBox="1"/>
            <p:nvPr/>
          </p:nvSpPr>
          <p:spPr>
            <a:xfrm>
              <a:off x="1341884" y="5157192"/>
              <a:ext cx="3920970" cy="54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 Espagne</a:t>
              </a:r>
            </a:p>
          </p:txBody>
        </p:sp>
        <p:grpSp>
          <p:nvGrpSpPr>
            <p:cNvPr id="481" name="Groupe 480">
              <a:extLst>
                <a:ext uri="{FF2B5EF4-FFF2-40B4-BE49-F238E27FC236}">
                  <a16:creationId xmlns:a16="http://schemas.microsoft.com/office/drawing/2014/main" id="{FAF30FFC-7EC0-437B-A8EE-B1E5F7E84D50}"/>
                </a:ext>
              </a:extLst>
            </p:cNvPr>
            <p:cNvGrpSpPr/>
            <p:nvPr/>
          </p:nvGrpSpPr>
          <p:grpSpPr>
            <a:xfrm>
              <a:off x="528631" y="1755921"/>
              <a:ext cx="705164" cy="4641897"/>
              <a:chOff x="528631" y="1755921"/>
              <a:chExt cx="705164" cy="4641897"/>
            </a:xfrm>
          </p:grpSpPr>
          <p:pic>
            <p:nvPicPr>
              <p:cNvPr id="486" name="Image 485">
                <a:extLst>
                  <a:ext uri="{FF2B5EF4-FFF2-40B4-BE49-F238E27FC236}">
                    <a16:creationId xmlns:a16="http://schemas.microsoft.com/office/drawing/2014/main" id="{1109E752-A89B-468F-B245-E122DCC2A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9795" y="3432890"/>
                <a:ext cx="684000" cy="682543"/>
              </a:xfrm>
              <a:prstGeom prst="rect">
                <a:avLst/>
              </a:prstGeom>
            </p:spPr>
          </p:pic>
          <p:pic>
            <p:nvPicPr>
              <p:cNvPr id="487" name="Image 486">
                <a:extLst>
                  <a:ext uri="{FF2B5EF4-FFF2-40B4-BE49-F238E27FC236}">
                    <a16:creationId xmlns:a16="http://schemas.microsoft.com/office/drawing/2014/main" id="{86553613-E2DC-4973-A531-5BC479876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8344" y="1755921"/>
                <a:ext cx="648000" cy="646620"/>
              </a:xfrm>
              <a:prstGeom prst="rect">
                <a:avLst/>
              </a:prstGeom>
            </p:spPr>
          </p:pic>
          <p:pic>
            <p:nvPicPr>
              <p:cNvPr id="489" name="Image 488">
                <a:extLst>
                  <a:ext uri="{FF2B5EF4-FFF2-40B4-BE49-F238E27FC236}">
                    <a16:creationId xmlns:a16="http://schemas.microsoft.com/office/drawing/2014/main" id="{6710899F-FF30-4969-8FCC-20F046C34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65" t="10407" r="10248" b="11636"/>
              <a:stretch/>
            </p:blipFill>
            <p:spPr>
              <a:xfrm>
                <a:off x="528631" y="2564430"/>
                <a:ext cx="648000" cy="629427"/>
              </a:xfrm>
              <a:prstGeom prst="rect">
                <a:avLst/>
              </a:prstGeom>
            </p:spPr>
          </p:pic>
          <p:pic>
            <p:nvPicPr>
              <p:cNvPr id="490" name="Image 489" descr="Une image contenant texte, carte&#10;&#10;Description générée automatiquement">
                <a:extLst>
                  <a:ext uri="{FF2B5EF4-FFF2-40B4-BE49-F238E27FC236}">
                    <a16:creationId xmlns:a16="http://schemas.microsoft.com/office/drawing/2014/main" id="{49752DAC-3E9B-4016-8046-D0722E72FB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16"/>
              <a:stretch/>
            </p:blipFill>
            <p:spPr>
              <a:xfrm rot="277436">
                <a:off x="599841" y="4331747"/>
                <a:ext cx="540000" cy="484403"/>
              </a:xfrm>
              <a:prstGeom prst="ellipse">
                <a:avLst/>
              </a:prstGeom>
            </p:spPr>
          </p:pic>
          <p:pic>
            <p:nvPicPr>
              <p:cNvPr id="491" name="Image 490">
                <a:extLst>
                  <a:ext uri="{FF2B5EF4-FFF2-40B4-BE49-F238E27FC236}">
                    <a16:creationId xmlns:a16="http://schemas.microsoft.com/office/drawing/2014/main" id="{43EA0AE6-C7D9-4AA5-A5DD-AD2876D32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631" y="5858968"/>
                <a:ext cx="540000" cy="538850"/>
              </a:xfrm>
              <a:prstGeom prst="rect">
                <a:avLst/>
              </a:prstGeom>
            </p:spPr>
          </p:pic>
        </p:grpSp>
        <p:sp>
          <p:nvSpPr>
            <p:cNvPr id="483" name="ZoneTexte 482">
              <a:extLst>
                <a:ext uri="{FF2B5EF4-FFF2-40B4-BE49-F238E27FC236}">
                  <a16:creationId xmlns:a16="http://schemas.microsoft.com/office/drawing/2014/main" id="{9386C722-D2CF-47E1-AA0C-B9B8A922529D}"/>
                </a:ext>
              </a:extLst>
            </p:cNvPr>
            <p:cNvSpPr txBox="1"/>
            <p:nvPr/>
          </p:nvSpPr>
          <p:spPr>
            <a:xfrm>
              <a:off x="1413892" y="2751439"/>
              <a:ext cx="1546024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Suisse</a:t>
              </a:r>
            </a:p>
          </p:txBody>
        </p:sp>
        <p:sp>
          <p:nvSpPr>
            <p:cNvPr id="484" name="ZoneTexte 483">
              <a:extLst>
                <a:ext uri="{FF2B5EF4-FFF2-40B4-BE49-F238E27FC236}">
                  <a16:creationId xmlns:a16="http://schemas.microsoft.com/office/drawing/2014/main" id="{0ECA7877-920F-4612-8489-D478938C4570}"/>
                </a:ext>
              </a:extLst>
            </p:cNvPr>
            <p:cNvSpPr txBox="1"/>
            <p:nvPr/>
          </p:nvSpPr>
          <p:spPr>
            <a:xfrm>
              <a:off x="1413892" y="3573016"/>
              <a:ext cx="1546024" cy="461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Belgique</a:t>
              </a:r>
            </a:p>
          </p:txBody>
        </p:sp>
        <p:sp>
          <p:nvSpPr>
            <p:cNvPr id="485" name="ZoneTexte 484">
              <a:extLst>
                <a:ext uri="{FF2B5EF4-FFF2-40B4-BE49-F238E27FC236}">
                  <a16:creationId xmlns:a16="http://schemas.microsoft.com/office/drawing/2014/main" id="{7EFB93A0-E752-41F2-A95C-40ADA901FF18}"/>
                </a:ext>
              </a:extLst>
            </p:cNvPr>
            <p:cNvSpPr txBox="1"/>
            <p:nvPr/>
          </p:nvSpPr>
          <p:spPr>
            <a:xfrm>
              <a:off x="1452043" y="4407623"/>
              <a:ext cx="2364705" cy="54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Allemagne</a:t>
              </a:r>
            </a:p>
          </p:txBody>
        </p:sp>
      </p:grpSp>
      <p:sp>
        <p:nvSpPr>
          <p:cNvPr id="43" name="Rounded Rectangle 63">
            <a:extLst>
              <a:ext uri="{FF2B5EF4-FFF2-40B4-BE49-F238E27FC236}">
                <a16:creationId xmlns:a16="http://schemas.microsoft.com/office/drawing/2014/main" id="{65177110-F86C-4EA3-B659-7E7BBD00E755}"/>
              </a:ext>
            </a:extLst>
          </p:cNvPr>
          <p:cNvSpPr/>
          <p:nvPr/>
        </p:nvSpPr>
        <p:spPr>
          <a:xfrm>
            <a:off x="10079758" y="120763"/>
            <a:ext cx="1944722" cy="101086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dist="88900" dir="108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56">
            <a:extLst>
              <a:ext uri="{FF2B5EF4-FFF2-40B4-BE49-F238E27FC236}">
                <a16:creationId xmlns:a16="http://schemas.microsoft.com/office/drawing/2014/main" id="{7D297FBD-92A5-4F0E-8700-C51DBEA706B4}"/>
              </a:ext>
            </a:extLst>
          </p:cNvPr>
          <p:cNvSpPr txBox="1"/>
          <p:nvPr/>
        </p:nvSpPr>
        <p:spPr>
          <a:xfrm>
            <a:off x="10207405" y="174795"/>
            <a:ext cx="436338" cy="60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1" b="1">
                <a:solidFill>
                  <a:schemeClr val="bg1"/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3301" b="1">
              <a:solidFill>
                <a:schemeClr val="bg1"/>
              </a:solidFill>
              <a:latin typeface="Abadi" panose="020B06040201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Freeform 20">
            <a:extLst>
              <a:ext uri="{FF2B5EF4-FFF2-40B4-BE49-F238E27FC236}">
                <a16:creationId xmlns:a16="http://schemas.microsoft.com/office/drawing/2014/main" id="{B27A13BC-BCD7-4DC6-B97C-F579AF2119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812472" y="322226"/>
            <a:ext cx="363278" cy="363057"/>
          </a:xfrm>
          <a:custGeom>
            <a:avLst/>
            <a:gdLst>
              <a:gd name="T0" fmla="*/ 3824 w 6560"/>
              <a:gd name="T1" fmla="*/ 6157 h 6556"/>
              <a:gd name="T2" fmla="*/ 4897 w 6560"/>
              <a:gd name="T3" fmla="*/ 5866 h 6556"/>
              <a:gd name="T4" fmla="*/ 4791 w 6560"/>
              <a:gd name="T5" fmla="*/ 5049 h 6556"/>
              <a:gd name="T6" fmla="*/ 1227 w 6560"/>
              <a:gd name="T7" fmla="*/ 5535 h 6556"/>
              <a:gd name="T8" fmla="*/ 2509 w 6560"/>
              <a:gd name="T9" fmla="*/ 6231 h 6556"/>
              <a:gd name="T10" fmla="*/ 2128 w 6560"/>
              <a:gd name="T11" fmla="*/ 5342 h 6556"/>
              <a:gd name="T12" fmla="*/ 3913 w 6560"/>
              <a:gd name="T13" fmla="*/ 5707 h 6556"/>
              <a:gd name="T14" fmla="*/ 3802 w 6560"/>
              <a:gd name="T15" fmla="*/ 4784 h 6556"/>
              <a:gd name="T16" fmla="*/ 2162 w 6560"/>
              <a:gd name="T17" fmla="*/ 4910 h 6556"/>
              <a:gd name="T18" fmla="*/ 3026 w 6560"/>
              <a:gd name="T19" fmla="*/ 6127 h 6556"/>
              <a:gd name="T20" fmla="*/ 4825 w 6560"/>
              <a:gd name="T21" fmla="*/ 4391 h 6556"/>
              <a:gd name="T22" fmla="*/ 5728 w 6560"/>
              <a:gd name="T23" fmla="*/ 5099 h 6556"/>
              <a:gd name="T24" fmla="*/ 6293 w 6560"/>
              <a:gd name="T25" fmla="*/ 3767 h 6556"/>
              <a:gd name="T26" fmla="*/ 4057 w 6560"/>
              <a:gd name="T27" fmla="*/ 4597 h 6556"/>
              <a:gd name="T28" fmla="*/ 4737 w 6560"/>
              <a:gd name="T29" fmla="*/ 3586 h 6556"/>
              <a:gd name="T30" fmla="*/ 1955 w 6560"/>
              <a:gd name="T31" fmla="*/ 4339 h 6556"/>
              <a:gd name="T32" fmla="*/ 3167 w 6560"/>
              <a:gd name="T33" fmla="*/ 3391 h 6556"/>
              <a:gd name="T34" fmla="*/ 471 w 6560"/>
              <a:gd name="T35" fmla="*/ 4473 h 6556"/>
              <a:gd name="T36" fmla="*/ 1480 w 6560"/>
              <a:gd name="T37" fmla="*/ 4931 h 6556"/>
              <a:gd name="T38" fmla="*/ 1598 w 6560"/>
              <a:gd name="T39" fmla="*/ 3596 h 6556"/>
              <a:gd name="T40" fmla="*/ 3393 w 6560"/>
              <a:gd name="T41" fmla="*/ 1918 h 6556"/>
              <a:gd name="T42" fmla="*/ 4520 w 6560"/>
              <a:gd name="T43" fmla="*/ 1947 h 6556"/>
              <a:gd name="T44" fmla="*/ 1825 w 6560"/>
              <a:gd name="T45" fmla="*/ 2956 h 6556"/>
              <a:gd name="T46" fmla="*/ 2114 w 6560"/>
              <a:gd name="T47" fmla="*/ 1756 h 6556"/>
              <a:gd name="T48" fmla="*/ 4805 w 6560"/>
              <a:gd name="T49" fmla="*/ 2091 h 6556"/>
              <a:gd name="T50" fmla="*/ 6295 w 6560"/>
              <a:gd name="T51" fmla="*/ 2803 h 6556"/>
              <a:gd name="T52" fmla="*/ 5770 w 6560"/>
              <a:gd name="T53" fmla="*/ 1515 h 6556"/>
              <a:gd name="T54" fmla="*/ 525 w 6560"/>
              <a:gd name="T55" fmla="*/ 1963 h 6556"/>
              <a:gd name="T56" fmla="*/ 1586 w 6560"/>
              <a:gd name="T57" fmla="*/ 3165 h 6556"/>
              <a:gd name="T58" fmla="*/ 1711 w 6560"/>
              <a:gd name="T59" fmla="*/ 1615 h 6556"/>
              <a:gd name="T60" fmla="*/ 3782 w 6560"/>
              <a:gd name="T61" fmla="*/ 1662 h 6556"/>
              <a:gd name="T62" fmla="*/ 3814 w 6560"/>
              <a:gd name="T63" fmla="*/ 726 h 6556"/>
              <a:gd name="T64" fmla="*/ 2621 w 6560"/>
              <a:gd name="T65" fmla="*/ 879 h 6556"/>
              <a:gd name="T66" fmla="*/ 2972 w 6560"/>
              <a:gd name="T67" fmla="*/ 1680 h 6556"/>
              <a:gd name="T68" fmla="*/ 4290 w 6560"/>
              <a:gd name="T69" fmla="*/ 985 h 6556"/>
              <a:gd name="T70" fmla="*/ 5395 w 6560"/>
              <a:gd name="T71" fmla="*/ 1080 h 6556"/>
              <a:gd name="T72" fmla="*/ 4204 w 6560"/>
              <a:gd name="T73" fmla="*/ 371 h 6556"/>
              <a:gd name="T74" fmla="*/ 2188 w 6560"/>
              <a:gd name="T75" fmla="*/ 429 h 6556"/>
              <a:gd name="T76" fmla="*/ 1322 w 6560"/>
              <a:gd name="T77" fmla="*/ 1176 h 6556"/>
              <a:gd name="T78" fmla="*/ 2377 w 6560"/>
              <a:gd name="T79" fmla="*/ 827 h 6556"/>
              <a:gd name="T80" fmla="*/ 3393 w 6560"/>
              <a:gd name="T81" fmla="*/ 4 h 6556"/>
              <a:gd name="T82" fmla="*/ 4813 w 6560"/>
              <a:gd name="T83" fmla="*/ 383 h 6556"/>
              <a:gd name="T84" fmla="*/ 5668 w 6560"/>
              <a:gd name="T85" fmla="*/ 1037 h 6556"/>
              <a:gd name="T86" fmla="*/ 6355 w 6560"/>
              <a:gd name="T87" fmla="*/ 2141 h 6556"/>
              <a:gd name="T88" fmla="*/ 6538 w 6560"/>
              <a:gd name="T89" fmla="*/ 3658 h 6556"/>
              <a:gd name="T90" fmla="*/ 6055 w 6560"/>
              <a:gd name="T91" fmla="*/ 5023 h 6556"/>
              <a:gd name="T92" fmla="*/ 5599 w 6560"/>
              <a:gd name="T93" fmla="*/ 5593 h 6556"/>
              <a:gd name="T94" fmla="*/ 4342 w 6560"/>
              <a:gd name="T95" fmla="*/ 6379 h 6556"/>
              <a:gd name="T96" fmla="*/ 3279 w 6560"/>
              <a:gd name="T97" fmla="*/ 6556 h 6556"/>
              <a:gd name="T98" fmla="*/ 2220 w 6560"/>
              <a:gd name="T99" fmla="*/ 6379 h 6556"/>
              <a:gd name="T100" fmla="*/ 963 w 6560"/>
              <a:gd name="T101" fmla="*/ 5595 h 6556"/>
              <a:gd name="T102" fmla="*/ 505 w 6560"/>
              <a:gd name="T103" fmla="*/ 5023 h 6556"/>
              <a:gd name="T104" fmla="*/ 22 w 6560"/>
              <a:gd name="T105" fmla="*/ 3658 h 6556"/>
              <a:gd name="T106" fmla="*/ 203 w 6560"/>
              <a:gd name="T107" fmla="*/ 2141 h 6556"/>
              <a:gd name="T108" fmla="*/ 890 w 6560"/>
              <a:gd name="T109" fmla="*/ 1037 h 6556"/>
              <a:gd name="T110" fmla="*/ 1747 w 6560"/>
              <a:gd name="T111" fmla="*/ 383 h 6556"/>
              <a:gd name="T112" fmla="*/ 3167 w 6560"/>
              <a:gd name="T113" fmla="*/ 4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560" h="6556">
                <a:moveTo>
                  <a:pt x="4613" y="4981"/>
                </a:moveTo>
                <a:lnTo>
                  <a:pt x="4526" y="5163"/>
                </a:lnTo>
                <a:lnTo>
                  <a:pt x="4430" y="5342"/>
                </a:lnTo>
                <a:lnTo>
                  <a:pt x="4326" y="5516"/>
                </a:lnTo>
                <a:lnTo>
                  <a:pt x="4212" y="5685"/>
                </a:lnTo>
                <a:lnTo>
                  <a:pt x="4091" y="5848"/>
                </a:lnTo>
                <a:lnTo>
                  <a:pt x="3961" y="6006"/>
                </a:lnTo>
                <a:lnTo>
                  <a:pt x="3824" y="6157"/>
                </a:lnTo>
                <a:lnTo>
                  <a:pt x="3678" y="6303"/>
                </a:lnTo>
                <a:lnTo>
                  <a:pt x="3865" y="6273"/>
                </a:lnTo>
                <a:lnTo>
                  <a:pt x="4049" y="6231"/>
                </a:lnTo>
                <a:lnTo>
                  <a:pt x="4228" y="6177"/>
                </a:lnTo>
                <a:lnTo>
                  <a:pt x="4404" y="6116"/>
                </a:lnTo>
                <a:lnTo>
                  <a:pt x="4573" y="6042"/>
                </a:lnTo>
                <a:lnTo>
                  <a:pt x="4737" y="5958"/>
                </a:lnTo>
                <a:lnTo>
                  <a:pt x="4897" y="5866"/>
                </a:lnTo>
                <a:lnTo>
                  <a:pt x="5048" y="5765"/>
                </a:lnTo>
                <a:lnTo>
                  <a:pt x="5194" y="5653"/>
                </a:lnTo>
                <a:lnTo>
                  <a:pt x="5331" y="5535"/>
                </a:lnTo>
                <a:lnTo>
                  <a:pt x="5463" y="5408"/>
                </a:lnTo>
                <a:lnTo>
                  <a:pt x="5301" y="5306"/>
                </a:lnTo>
                <a:lnTo>
                  <a:pt x="5134" y="5213"/>
                </a:lnTo>
                <a:lnTo>
                  <a:pt x="4964" y="5127"/>
                </a:lnTo>
                <a:lnTo>
                  <a:pt x="4791" y="5049"/>
                </a:lnTo>
                <a:lnTo>
                  <a:pt x="4613" y="4981"/>
                </a:lnTo>
                <a:close/>
                <a:moveTo>
                  <a:pt x="1947" y="4981"/>
                </a:moveTo>
                <a:lnTo>
                  <a:pt x="1769" y="5049"/>
                </a:lnTo>
                <a:lnTo>
                  <a:pt x="1596" y="5127"/>
                </a:lnTo>
                <a:lnTo>
                  <a:pt x="1426" y="5213"/>
                </a:lnTo>
                <a:lnTo>
                  <a:pt x="1259" y="5306"/>
                </a:lnTo>
                <a:lnTo>
                  <a:pt x="1097" y="5408"/>
                </a:lnTo>
                <a:lnTo>
                  <a:pt x="1227" y="5535"/>
                </a:lnTo>
                <a:lnTo>
                  <a:pt x="1366" y="5653"/>
                </a:lnTo>
                <a:lnTo>
                  <a:pt x="1512" y="5765"/>
                </a:lnTo>
                <a:lnTo>
                  <a:pt x="1663" y="5866"/>
                </a:lnTo>
                <a:lnTo>
                  <a:pt x="1821" y="5958"/>
                </a:lnTo>
                <a:lnTo>
                  <a:pt x="1987" y="6042"/>
                </a:lnTo>
                <a:lnTo>
                  <a:pt x="2156" y="6116"/>
                </a:lnTo>
                <a:lnTo>
                  <a:pt x="2330" y="6177"/>
                </a:lnTo>
                <a:lnTo>
                  <a:pt x="2509" y="6231"/>
                </a:lnTo>
                <a:lnTo>
                  <a:pt x="2695" y="6273"/>
                </a:lnTo>
                <a:lnTo>
                  <a:pt x="2882" y="6303"/>
                </a:lnTo>
                <a:lnTo>
                  <a:pt x="2737" y="6157"/>
                </a:lnTo>
                <a:lnTo>
                  <a:pt x="2597" y="6006"/>
                </a:lnTo>
                <a:lnTo>
                  <a:pt x="2467" y="5848"/>
                </a:lnTo>
                <a:lnTo>
                  <a:pt x="2346" y="5685"/>
                </a:lnTo>
                <a:lnTo>
                  <a:pt x="2234" y="5516"/>
                </a:lnTo>
                <a:lnTo>
                  <a:pt x="2128" y="5342"/>
                </a:lnTo>
                <a:lnTo>
                  <a:pt x="2032" y="5163"/>
                </a:lnTo>
                <a:lnTo>
                  <a:pt x="1947" y="4981"/>
                </a:lnTo>
                <a:close/>
                <a:moveTo>
                  <a:pt x="3393" y="4752"/>
                </a:moveTo>
                <a:lnTo>
                  <a:pt x="3393" y="6257"/>
                </a:lnTo>
                <a:lnTo>
                  <a:pt x="3534" y="6127"/>
                </a:lnTo>
                <a:lnTo>
                  <a:pt x="3668" y="5994"/>
                </a:lnTo>
                <a:lnTo>
                  <a:pt x="3796" y="5852"/>
                </a:lnTo>
                <a:lnTo>
                  <a:pt x="3913" y="5707"/>
                </a:lnTo>
                <a:lnTo>
                  <a:pt x="4027" y="5557"/>
                </a:lnTo>
                <a:lnTo>
                  <a:pt x="4131" y="5402"/>
                </a:lnTo>
                <a:lnTo>
                  <a:pt x="4228" y="5242"/>
                </a:lnTo>
                <a:lnTo>
                  <a:pt x="4316" y="5079"/>
                </a:lnTo>
                <a:lnTo>
                  <a:pt x="4398" y="4910"/>
                </a:lnTo>
                <a:lnTo>
                  <a:pt x="4202" y="4858"/>
                </a:lnTo>
                <a:lnTo>
                  <a:pt x="4003" y="4816"/>
                </a:lnTo>
                <a:lnTo>
                  <a:pt x="3802" y="4784"/>
                </a:lnTo>
                <a:lnTo>
                  <a:pt x="3598" y="4762"/>
                </a:lnTo>
                <a:lnTo>
                  <a:pt x="3393" y="4752"/>
                </a:lnTo>
                <a:close/>
                <a:moveTo>
                  <a:pt x="3167" y="4752"/>
                </a:moveTo>
                <a:lnTo>
                  <a:pt x="2962" y="4762"/>
                </a:lnTo>
                <a:lnTo>
                  <a:pt x="2758" y="4784"/>
                </a:lnTo>
                <a:lnTo>
                  <a:pt x="2557" y="4816"/>
                </a:lnTo>
                <a:lnTo>
                  <a:pt x="2358" y="4858"/>
                </a:lnTo>
                <a:lnTo>
                  <a:pt x="2162" y="4910"/>
                </a:lnTo>
                <a:lnTo>
                  <a:pt x="2244" y="5079"/>
                </a:lnTo>
                <a:lnTo>
                  <a:pt x="2332" y="5242"/>
                </a:lnTo>
                <a:lnTo>
                  <a:pt x="2429" y="5402"/>
                </a:lnTo>
                <a:lnTo>
                  <a:pt x="2533" y="5557"/>
                </a:lnTo>
                <a:lnTo>
                  <a:pt x="2645" y="5707"/>
                </a:lnTo>
                <a:lnTo>
                  <a:pt x="2764" y="5852"/>
                </a:lnTo>
                <a:lnTo>
                  <a:pt x="2892" y="5994"/>
                </a:lnTo>
                <a:lnTo>
                  <a:pt x="3026" y="6127"/>
                </a:lnTo>
                <a:lnTo>
                  <a:pt x="3167" y="6257"/>
                </a:lnTo>
                <a:lnTo>
                  <a:pt x="3167" y="4752"/>
                </a:lnTo>
                <a:close/>
                <a:moveTo>
                  <a:pt x="4972" y="3391"/>
                </a:moveTo>
                <a:lnTo>
                  <a:pt x="4962" y="3596"/>
                </a:lnTo>
                <a:lnTo>
                  <a:pt x="4942" y="3797"/>
                </a:lnTo>
                <a:lnTo>
                  <a:pt x="4913" y="3999"/>
                </a:lnTo>
                <a:lnTo>
                  <a:pt x="4873" y="4196"/>
                </a:lnTo>
                <a:lnTo>
                  <a:pt x="4825" y="4391"/>
                </a:lnTo>
                <a:lnTo>
                  <a:pt x="4767" y="4583"/>
                </a:lnTo>
                <a:lnTo>
                  <a:pt x="4699" y="4772"/>
                </a:lnTo>
                <a:lnTo>
                  <a:pt x="4891" y="4846"/>
                </a:lnTo>
                <a:lnTo>
                  <a:pt x="5078" y="4931"/>
                </a:lnTo>
                <a:lnTo>
                  <a:pt x="5262" y="5023"/>
                </a:lnTo>
                <a:lnTo>
                  <a:pt x="5441" y="5127"/>
                </a:lnTo>
                <a:lnTo>
                  <a:pt x="5617" y="5238"/>
                </a:lnTo>
                <a:lnTo>
                  <a:pt x="5728" y="5099"/>
                </a:lnTo>
                <a:lnTo>
                  <a:pt x="5832" y="4951"/>
                </a:lnTo>
                <a:lnTo>
                  <a:pt x="5926" y="4798"/>
                </a:lnTo>
                <a:lnTo>
                  <a:pt x="6012" y="4638"/>
                </a:lnTo>
                <a:lnTo>
                  <a:pt x="6089" y="4473"/>
                </a:lnTo>
                <a:lnTo>
                  <a:pt x="6155" y="4304"/>
                </a:lnTo>
                <a:lnTo>
                  <a:pt x="6211" y="4130"/>
                </a:lnTo>
                <a:lnTo>
                  <a:pt x="6259" y="3951"/>
                </a:lnTo>
                <a:lnTo>
                  <a:pt x="6293" y="3767"/>
                </a:lnTo>
                <a:lnTo>
                  <a:pt x="6319" y="3582"/>
                </a:lnTo>
                <a:lnTo>
                  <a:pt x="6331" y="3391"/>
                </a:lnTo>
                <a:lnTo>
                  <a:pt x="4972" y="3391"/>
                </a:lnTo>
                <a:close/>
                <a:moveTo>
                  <a:pt x="3393" y="3391"/>
                </a:moveTo>
                <a:lnTo>
                  <a:pt x="3393" y="4525"/>
                </a:lnTo>
                <a:lnTo>
                  <a:pt x="3616" y="4537"/>
                </a:lnTo>
                <a:lnTo>
                  <a:pt x="3837" y="4561"/>
                </a:lnTo>
                <a:lnTo>
                  <a:pt x="4057" y="4597"/>
                </a:lnTo>
                <a:lnTo>
                  <a:pt x="4272" y="4642"/>
                </a:lnTo>
                <a:lnTo>
                  <a:pt x="4486" y="4700"/>
                </a:lnTo>
                <a:lnTo>
                  <a:pt x="4550" y="4521"/>
                </a:lnTo>
                <a:lnTo>
                  <a:pt x="4605" y="4339"/>
                </a:lnTo>
                <a:lnTo>
                  <a:pt x="4651" y="4154"/>
                </a:lnTo>
                <a:lnTo>
                  <a:pt x="4689" y="3967"/>
                </a:lnTo>
                <a:lnTo>
                  <a:pt x="4717" y="3777"/>
                </a:lnTo>
                <a:lnTo>
                  <a:pt x="4737" y="3586"/>
                </a:lnTo>
                <a:lnTo>
                  <a:pt x="4747" y="3391"/>
                </a:lnTo>
                <a:lnTo>
                  <a:pt x="3393" y="3391"/>
                </a:lnTo>
                <a:close/>
                <a:moveTo>
                  <a:pt x="1813" y="3391"/>
                </a:moveTo>
                <a:lnTo>
                  <a:pt x="1823" y="3586"/>
                </a:lnTo>
                <a:lnTo>
                  <a:pt x="1843" y="3777"/>
                </a:lnTo>
                <a:lnTo>
                  <a:pt x="1871" y="3967"/>
                </a:lnTo>
                <a:lnTo>
                  <a:pt x="1909" y="4154"/>
                </a:lnTo>
                <a:lnTo>
                  <a:pt x="1955" y="4339"/>
                </a:lnTo>
                <a:lnTo>
                  <a:pt x="2010" y="4521"/>
                </a:lnTo>
                <a:lnTo>
                  <a:pt x="2074" y="4700"/>
                </a:lnTo>
                <a:lnTo>
                  <a:pt x="2288" y="4642"/>
                </a:lnTo>
                <a:lnTo>
                  <a:pt x="2503" y="4597"/>
                </a:lnTo>
                <a:lnTo>
                  <a:pt x="2723" y="4561"/>
                </a:lnTo>
                <a:lnTo>
                  <a:pt x="2944" y="4537"/>
                </a:lnTo>
                <a:lnTo>
                  <a:pt x="3167" y="4525"/>
                </a:lnTo>
                <a:lnTo>
                  <a:pt x="3167" y="3391"/>
                </a:lnTo>
                <a:lnTo>
                  <a:pt x="1813" y="3391"/>
                </a:lnTo>
                <a:close/>
                <a:moveTo>
                  <a:pt x="229" y="3391"/>
                </a:moveTo>
                <a:lnTo>
                  <a:pt x="241" y="3582"/>
                </a:lnTo>
                <a:lnTo>
                  <a:pt x="265" y="3767"/>
                </a:lnTo>
                <a:lnTo>
                  <a:pt x="301" y="3951"/>
                </a:lnTo>
                <a:lnTo>
                  <a:pt x="347" y="4130"/>
                </a:lnTo>
                <a:lnTo>
                  <a:pt x="405" y="4304"/>
                </a:lnTo>
                <a:lnTo>
                  <a:pt x="471" y="4473"/>
                </a:lnTo>
                <a:lnTo>
                  <a:pt x="547" y="4638"/>
                </a:lnTo>
                <a:lnTo>
                  <a:pt x="632" y="4798"/>
                </a:lnTo>
                <a:lnTo>
                  <a:pt x="728" y="4951"/>
                </a:lnTo>
                <a:lnTo>
                  <a:pt x="832" y="5099"/>
                </a:lnTo>
                <a:lnTo>
                  <a:pt x="941" y="5238"/>
                </a:lnTo>
                <a:lnTo>
                  <a:pt x="1117" y="5127"/>
                </a:lnTo>
                <a:lnTo>
                  <a:pt x="1296" y="5023"/>
                </a:lnTo>
                <a:lnTo>
                  <a:pt x="1480" y="4931"/>
                </a:lnTo>
                <a:lnTo>
                  <a:pt x="1667" y="4846"/>
                </a:lnTo>
                <a:lnTo>
                  <a:pt x="1859" y="4772"/>
                </a:lnTo>
                <a:lnTo>
                  <a:pt x="1793" y="4583"/>
                </a:lnTo>
                <a:lnTo>
                  <a:pt x="1735" y="4391"/>
                </a:lnTo>
                <a:lnTo>
                  <a:pt x="1685" y="4196"/>
                </a:lnTo>
                <a:lnTo>
                  <a:pt x="1647" y="3999"/>
                </a:lnTo>
                <a:lnTo>
                  <a:pt x="1618" y="3797"/>
                </a:lnTo>
                <a:lnTo>
                  <a:pt x="1598" y="3596"/>
                </a:lnTo>
                <a:lnTo>
                  <a:pt x="1586" y="3391"/>
                </a:lnTo>
                <a:lnTo>
                  <a:pt x="229" y="3391"/>
                </a:lnTo>
                <a:close/>
                <a:moveTo>
                  <a:pt x="4446" y="1756"/>
                </a:moveTo>
                <a:lnTo>
                  <a:pt x="4240" y="1810"/>
                </a:lnTo>
                <a:lnTo>
                  <a:pt x="4031" y="1852"/>
                </a:lnTo>
                <a:lnTo>
                  <a:pt x="3822" y="1886"/>
                </a:lnTo>
                <a:lnTo>
                  <a:pt x="3608" y="1906"/>
                </a:lnTo>
                <a:lnTo>
                  <a:pt x="3393" y="1918"/>
                </a:lnTo>
                <a:lnTo>
                  <a:pt x="3393" y="3165"/>
                </a:lnTo>
                <a:lnTo>
                  <a:pt x="4747" y="3165"/>
                </a:lnTo>
                <a:lnTo>
                  <a:pt x="4735" y="2956"/>
                </a:lnTo>
                <a:lnTo>
                  <a:pt x="4713" y="2749"/>
                </a:lnTo>
                <a:lnTo>
                  <a:pt x="4681" y="2543"/>
                </a:lnTo>
                <a:lnTo>
                  <a:pt x="4637" y="2340"/>
                </a:lnTo>
                <a:lnTo>
                  <a:pt x="4583" y="2143"/>
                </a:lnTo>
                <a:lnTo>
                  <a:pt x="4520" y="1947"/>
                </a:lnTo>
                <a:lnTo>
                  <a:pt x="4446" y="1756"/>
                </a:lnTo>
                <a:close/>
                <a:moveTo>
                  <a:pt x="2114" y="1756"/>
                </a:moveTo>
                <a:lnTo>
                  <a:pt x="2040" y="1947"/>
                </a:lnTo>
                <a:lnTo>
                  <a:pt x="1977" y="2143"/>
                </a:lnTo>
                <a:lnTo>
                  <a:pt x="1923" y="2340"/>
                </a:lnTo>
                <a:lnTo>
                  <a:pt x="1879" y="2543"/>
                </a:lnTo>
                <a:lnTo>
                  <a:pt x="1847" y="2749"/>
                </a:lnTo>
                <a:lnTo>
                  <a:pt x="1825" y="2956"/>
                </a:lnTo>
                <a:lnTo>
                  <a:pt x="1813" y="3165"/>
                </a:lnTo>
                <a:lnTo>
                  <a:pt x="3167" y="3165"/>
                </a:lnTo>
                <a:lnTo>
                  <a:pt x="3167" y="1918"/>
                </a:lnTo>
                <a:lnTo>
                  <a:pt x="2952" y="1906"/>
                </a:lnTo>
                <a:lnTo>
                  <a:pt x="2738" y="1886"/>
                </a:lnTo>
                <a:lnTo>
                  <a:pt x="2527" y="1852"/>
                </a:lnTo>
                <a:lnTo>
                  <a:pt x="2320" y="1808"/>
                </a:lnTo>
                <a:lnTo>
                  <a:pt x="2114" y="1756"/>
                </a:lnTo>
                <a:close/>
                <a:moveTo>
                  <a:pt x="5555" y="1246"/>
                </a:moveTo>
                <a:lnTo>
                  <a:pt x="5385" y="1351"/>
                </a:lnTo>
                <a:lnTo>
                  <a:pt x="5210" y="1449"/>
                </a:lnTo>
                <a:lnTo>
                  <a:pt x="5030" y="1537"/>
                </a:lnTo>
                <a:lnTo>
                  <a:pt x="4849" y="1615"/>
                </a:lnTo>
                <a:lnTo>
                  <a:pt x="4661" y="1684"/>
                </a:lnTo>
                <a:lnTo>
                  <a:pt x="4739" y="1886"/>
                </a:lnTo>
                <a:lnTo>
                  <a:pt x="4805" y="2091"/>
                </a:lnTo>
                <a:lnTo>
                  <a:pt x="4861" y="2300"/>
                </a:lnTo>
                <a:lnTo>
                  <a:pt x="4905" y="2512"/>
                </a:lnTo>
                <a:lnTo>
                  <a:pt x="4938" y="2727"/>
                </a:lnTo>
                <a:lnTo>
                  <a:pt x="4962" y="2946"/>
                </a:lnTo>
                <a:lnTo>
                  <a:pt x="4972" y="3165"/>
                </a:lnTo>
                <a:lnTo>
                  <a:pt x="6331" y="3165"/>
                </a:lnTo>
                <a:lnTo>
                  <a:pt x="6319" y="2982"/>
                </a:lnTo>
                <a:lnTo>
                  <a:pt x="6295" y="2803"/>
                </a:lnTo>
                <a:lnTo>
                  <a:pt x="6263" y="2627"/>
                </a:lnTo>
                <a:lnTo>
                  <a:pt x="6219" y="2456"/>
                </a:lnTo>
                <a:lnTo>
                  <a:pt x="6167" y="2286"/>
                </a:lnTo>
                <a:lnTo>
                  <a:pt x="6105" y="2123"/>
                </a:lnTo>
                <a:lnTo>
                  <a:pt x="6033" y="1963"/>
                </a:lnTo>
                <a:lnTo>
                  <a:pt x="5956" y="1808"/>
                </a:lnTo>
                <a:lnTo>
                  <a:pt x="5866" y="1658"/>
                </a:lnTo>
                <a:lnTo>
                  <a:pt x="5770" y="1515"/>
                </a:lnTo>
                <a:lnTo>
                  <a:pt x="5666" y="1377"/>
                </a:lnTo>
                <a:lnTo>
                  <a:pt x="5555" y="1246"/>
                </a:lnTo>
                <a:close/>
                <a:moveTo>
                  <a:pt x="1003" y="1246"/>
                </a:moveTo>
                <a:lnTo>
                  <a:pt x="894" y="1377"/>
                </a:lnTo>
                <a:lnTo>
                  <a:pt x="790" y="1515"/>
                </a:lnTo>
                <a:lnTo>
                  <a:pt x="692" y="1658"/>
                </a:lnTo>
                <a:lnTo>
                  <a:pt x="604" y="1808"/>
                </a:lnTo>
                <a:lnTo>
                  <a:pt x="525" y="1963"/>
                </a:lnTo>
                <a:lnTo>
                  <a:pt x="455" y="2123"/>
                </a:lnTo>
                <a:lnTo>
                  <a:pt x="393" y="2286"/>
                </a:lnTo>
                <a:lnTo>
                  <a:pt x="339" y="2456"/>
                </a:lnTo>
                <a:lnTo>
                  <a:pt x="297" y="2627"/>
                </a:lnTo>
                <a:lnTo>
                  <a:pt x="263" y="2803"/>
                </a:lnTo>
                <a:lnTo>
                  <a:pt x="241" y="2982"/>
                </a:lnTo>
                <a:lnTo>
                  <a:pt x="229" y="3165"/>
                </a:lnTo>
                <a:lnTo>
                  <a:pt x="1586" y="3165"/>
                </a:lnTo>
                <a:lnTo>
                  <a:pt x="1598" y="2946"/>
                </a:lnTo>
                <a:lnTo>
                  <a:pt x="1622" y="2727"/>
                </a:lnTo>
                <a:lnTo>
                  <a:pt x="1655" y="2512"/>
                </a:lnTo>
                <a:lnTo>
                  <a:pt x="1699" y="2300"/>
                </a:lnTo>
                <a:lnTo>
                  <a:pt x="1755" y="2091"/>
                </a:lnTo>
                <a:lnTo>
                  <a:pt x="1821" y="1886"/>
                </a:lnTo>
                <a:lnTo>
                  <a:pt x="1897" y="1684"/>
                </a:lnTo>
                <a:lnTo>
                  <a:pt x="1711" y="1615"/>
                </a:lnTo>
                <a:lnTo>
                  <a:pt x="1530" y="1537"/>
                </a:lnTo>
                <a:lnTo>
                  <a:pt x="1350" y="1449"/>
                </a:lnTo>
                <a:lnTo>
                  <a:pt x="1175" y="1351"/>
                </a:lnTo>
                <a:lnTo>
                  <a:pt x="1003" y="1246"/>
                </a:lnTo>
                <a:close/>
                <a:moveTo>
                  <a:pt x="3393" y="299"/>
                </a:moveTo>
                <a:lnTo>
                  <a:pt x="3393" y="1692"/>
                </a:lnTo>
                <a:lnTo>
                  <a:pt x="3588" y="1680"/>
                </a:lnTo>
                <a:lnTo>
                  <a:pt x="3782" y="1662"/>
                </a:lnTo>
                <a:lnTo>
                  <a:pt x="3973" y="1633"/>
                </a:lnTo>
                <a:lnTo>
                  <a:pt x="4163" y="1595"/>
                </a:lnTo>
                <a:lnTo>
                  <a:pt x="4350" y="1547"/>
                </a:lnTo>
                <a:lnTo>
                  <a:pt x="4260" y="1373"/>
                </a:lnTo>
                <a:lnTo>
                  <a:pt x="4161" y="1204"/>
                </a:lnTo>
                <a:lnTo>
                  <a:pt x="4053" y="1039"/>
                </a:lnTo>
                <a:lnTo>
                  <a:pt x="3937" y="879"/>
                </a:lnTo>
                <a:lnTo>
                  <a:pt x="3814" y="726"/>
                </a:lnTo>
                <a:lnTo>
                  <a:pt x="3682" y="578"/>
                </a:lnTo>
                <a:lnTo>
                  <a:pt x="3540" y="435"/>
                </a:lnTo>
                <a:lnTo>
                  <a:pt x="3393" y="299"/>
                </a:lnTo>
                <a:close/>
                <a:moveTo>
                  <a:pt x="3167" y="299"/>
                </a:moveTo>
                <a:lnTo>
                  <a:pt x="3018" y="435"/>
                </a:lnTo>
                <a:lnTo>
                  <a:pt x="2878" y="578"/>
                </a:lnTo>
                <a:lnTo>
                  <a:pt x="2746" y="726"/>
                </a:lnTo>
                <a:lnTo>
                  <a:pt x="2621" y="879"/>
                </a:lnTo>
                <a:lnTo>
                  <a:pt x="2505" y="1039"/>
                </a:lnTo>
                <a:lnTo>
                  <a:pt x="2397" y="1204"/>
                </a:lnTo>
                <a:lnTo>
                  <a:pt x="2300" y="1373"/>
                </a:lnTo>
                <a:lnTo>
                  <a:pt x="2208" y="1547"/>
                </a:lnTo>
                <a:lnTo>
                  <a:pt x="2395" y="1595"/>
                </a:lnTo>
                <a:lnTo>
                  <a:pt x="2585" y="1633"/>
                </a:lnTo>
                <a:lnTo>
                  <a:pt x="2778" y="1662"/>
                </a:lnTo>
                <a:lnTo>
                  <a:pt x="2972" y="1680"/>
                </a:lnTo>
                <a:lnTo>
                  <a:pt x="3167" y="1692"/>
                </a:lnTo>
                <a:lnTo>
                  <a:pt x="3167" y="299"/>
                </a:lnTo>
                <a:close/>
                <a:moveTo>
                  <a:pt x="3678" y="253"/>
                </a:moveTo>
                <a:lnTo>
                  <a:pt x="3816" y="389"/>
                </a:lnTo>
                <a:lnTo>
                  <a:pt x="3945" y="530"/>
                </a:lnTo>
                <a:lnTo>
                  <a:pt x="4067" y="678"/>
                </a:lnTo>
                <a:lnTo>
                  <a:pt x="4183" y="827"/>
                </a:lnTo>
                <a:lnTo>
                  <a:pt x="4290" y="985"/>
                </a:lnTo>
                <a:lnTo>
                  <a:pt x="4392" y="1144"/>
                </a:lnTo>
                <a:lnTo>
                  <a:pt x="4484" y="1310"/>
                </a:lnTo>
                <a:lnTo>
                  <a:pt x="4569" y="1477"/>
                </a:lnTo>
                <a:lnTo>
                  <a:pt x="4741" y="1415"/>
                </a:lnTo>
                <a:lnTo>
                  <a:pt x="4911" y="1343"/>
                </a:lnTo>
                <a:lnTo>
                  <a:pt x="5076" y="1264"/>
                </a:lnTo>
                <a:lnTo>
                  <a:pt x="5238" y="1176"/>
                </a:lnTo>
                <a:lnTo>
                  <a:pt x="5395" y="1080"/>
                </a:lnTo>
                <a:lnTo>
                  <a:pt x="5268" y="963"/>
                </a:lnTo>
                <a:lnTo>
                  <a:pt x="5132" y="855"/>
                </a:lnTo>
                <a:lnTo>
                  <a:pt x="4990" y="751"/>
                </a:lnTo>
                <a:lnTo>
                  <a:pt x="4843" y="658"/>
                </a:lnTo>
                <a:lnTo>
                  <a:pt x="4691" y="574"/>
                </a:lnTo>
                <a:lnTo>
                  <a:pt x="4534" y="496"/>
                </a:lnTo>
                <a:lnTo>
                  <a:pt x="4370" y="429"/>
                </a:lnTo>
                <a:lnTo>
                  <a:pt x="4204" y="371"/>
                </a:lnTo>
                <a:lnTo>
                  <a:pt x="4033" y="321"/>
                </a:lnTo>
                <a:lnTo>
                  <a:pt x="3857" y="283"/>
                </a:lnTo>
                <a:lnTo>
                  <a:pt x="3678" y="253"/>
                </a:lnTo>
                <a:close/>
                <a:moveTo>
                  <a:pt x="2882" y="253"/>
                </a:moveTo>
                <a:lnTo>
                  <a:pt x="2703" y="283"/>
                </a:lnTo>
                <a:lnTo>
                  <a:pt x="2527" y="321"/>
                </a:lnTo>
                <a:lnTo>
                  <a:pt x="2356" y="371"/>
                </a:lnTo>
                <a:lnTo>
                  <a:pt x="2188" y="429"/>
                </a:lnTo>
                <a:lnTo>
                  <a:pt x="2026" y="496"/>
                </a:lnTo>
                <a:lnTo>
                  <a:pt x="1869" y="574"/>
                </a:lnTo>
                <a:lnTo>
                  <a:pt x="1715" y="658"/>
                </a:lnTo>
                <a:lnTo>
                  <a:pt x="1570" y="751"/>
                </a:lnTo>
                <a:lnTo>
                  <a:pt x="1428" y="855"/>
                </a:lnTo>
                <a:lnTo>
                  <a:pt x="1292" y="963"/>
                </a:lnTo>
                <a:lnTo>
                  <a:pt x="1165" y="1080"/>
                </a:lnTo>
                <a:lnTo>
                  <a:pt x="1322" y="1176"/>
                </a:lnTo>
                <a:lnTo>
                  <a:pt x="1484" y="1264"/>
                </a:lnTo>
                <a:lnTo>
                  <a:pt x="1649" y="1343"/>
                </a:lnTo>
                <a:lnTo>
                  <a:pt x="1819" y="1415"/>
                </a:lnTo>
                <a:lnTo>
                  <a:pt x="1989" y="1477"/>
                </a:lnTo>
                <a:lnTo>
                  <a:pt x="2074" y="1310"/>
                </a:lnTo>
                <a:lnTo>
                  <a:pt x="2168" y="1144"/>
                </a:lnTo>
                <a:lnTo>
                  <a:pt x="2270" y="985"/>
                </a:lnTo>
                <a:lnTo>
                  <a:pt x="2377" y="827"/>
                </a:lnTo>
                <a:lnTo>
                  <a:pt x="2493" y="678"/>
                </a:lnTo>
                <a:lnTo>
                  <a:pt x="2615" y="530"/>
                </a:lnTo>
                <a:lnTo>
                  <a:pt x="2744" y="389"/>
                </a:lnTo>
                <a:lnTo>
                  <a:pt x="2882" y="253"/>
                </a:lnTo>
                <a:close/>
                <a:moveTo>
                  <a:pt x="3279" y="0"/>
                </a:moveTo>
                <a:lnTo>
                  <a:pt x="3329" y="2"/>
                </a:lnTo>
                <a:lnTo>
                  <a:pt x="3393" y="4"/>
                </a:lnTo>
                <a:lnTo>
                  <a:pt x="3393" y="4"/>
                </a:lnTo>
                <a:lnTo>
                  <a:pt x="3584" y="16"/>
                </a:lnTo>
                <a:lnTo>
                  <a:pt x="3772" y="38"/>
                </a:lnTo>
                <a:lnTo>
                  <a:pt x="3955" y="72"/>
                </a:lnTo>
                <a:lnTo>
                  <a:pt x="4135" y="114"/>
                </a:lnTo>
                <a:lnTo>
                  <a:pt x="4312" y="167"/>
                </a:lnTo>
                <a:lnTo>
                  <a:pt x="4484" y="229"/>
                </a:lnTo>
                <a:lnTo>
                  <a:pt x="4651" y="301"/>
                </a:lnTo>
                <a:lnTo>
                  <a:pt x="4813" y="383"/>
                </a:lnTo>
                <a:lnTo>
                  <a:pt x="4970" y="472"/>
                </a:lnTo>
                <a:lnTo>
                  <a:pt x="5122" y="568"/>
                </a:lnTo>
                <a:lnTo>
                  <a:pt x="5268" y="674"/>
                </a:lnTo>
                <a:lnTo>
                  <a:pt x="5407" y="787"/>
                </a:lnTo>
                <a:lnTo>
                  <a:pt x="5541" y="907"/>
                </a:lnTo>
                <a:lnTo>
                  <a:pt x="5668" y="1035"/>
                </a:lnTo>
                <a:lnTo>
                  <a:pt x="5668" y="1035"/>
                </a:lnTo>
                <a:lnTo>
                  <a:pt x="5668" y="1037"/>
                </a:lnTo>
                <a:lnTo>
                  <a:pt x="5668" y="1037"/>
                </a:lnTo>
                <a:lnTo>
                  <a:pt x="5792" y="1176"/>
                </a:lnTo>
                <a:lnTo>
                  <a:pt x="5908" y="1322"/>
                </a:lnTo>
                <a:lnTo>
                  <a:pt x="6016" y="1473"/>
                </a:lnTo>
                <a:lnTo>
                  <a:pt x="6115" y="1633"/>
                </a:lnTo>
                <a:lnTo>
                  <a:pt x="6205" y="1796"/>
                </a:lnTo>
                <a:lnTo>
                  <a:pt x="6285" y="1965"/>
                </a:lnTo>
                <a:lnTo>
                  <a:pt x="6355" y="2141"/>
                </a:lnTo>
                <a:lnTo>
                  <a:pt x="6416" y="2320"/>
                </a:lnTo>
                <a:lnTo>
                  <a:pt x="6466" y="2504"/>
                </a:lnTo>
                <a:lnTo>
                  <a:pt x="6506" y="2693"/>
                </a:lnTo>
                <a:lnTo>
                  <a:pt x="6536" y="2884"/>
                </a:lnTo>
                <a:lnTo>
                  <a:pt x="6554" y="3080"/>
                </a:lnTo>
                <a:lnTo>
                  <a:pt x="6560" y="3279"/>
                </a:lnTo>
                <a:lnTo>
                  <a:pt x="6554" y="3468"/>
                </a:lnTo>
                <a:lnTo>
                  <a:pt x="6538" y="3658"/>
                </a:lnTo>
                <a:lnTo>
                  <a:pt x="6510" y="3841"/>
                </a:lnTo>
                <a:lnTo>
                  <a:pt x="6474" y="4023"/>
                </a:lnTo>
                <a:lnTo>
                  <a:pt x="6426" y="4202"/>
                </a:lnTo>
                <a:lnTo>
                  <a:pt x="6371" y="4375"/>
                </a:lnTo>
                <a:lnTo>
                  <a:pt x="6305" y="4545"/>
                </a:lnTo>
                <a:lnTo>
                  <a:pt x="6231" y="4708"/>
                </a:lnTo>
                <a:lnTo>
                  <a:pt x="6147" y="4868"/>
                </a:lnTo>
                <a:lnTo>
                  <a:pt x="6055" y="5023"/>
                </a:lnTo>
                <a:lnTo>
                  <a:pt x="5956" y="5171"/>
                </a:lnTo>
                <a:lnTo>
                  <a:pt x="5848" y="5314"/>
                </a:lnTo>
                <a:lnTo>
                  <a:pt x="5732" y="5452"/>
                </a:lnTo>
                <a:lnTo>
                  <a:pt x="5732" y="5452"/>
                </a:lnTo>
                <a:lnTo>
                  <a:pt x="5730" y="5454"/>
                </a:lnTo>
                <a:lnTo>
                  <a:pt x="5728" y="5456"/>
                </a:lnTo>
                <a:lnTo>
                  <a:pt x="5726" y="5458"/>
                </a:lnTo>
                <a:lnTo>
                  <a:pt x="5599" y="5593"/>
                </a:lnTo>
                <a:lnTo>
                  <a:pt x="5463" y="5721"/>
                </a:lnTo>
                <a:lnTo>
                  <a:pt x="5321" y="5840"/>
                </a:lnTo>
                <a:lnTo>
                  <a:pt x="5172" y="5952"/>
                </a:lnTo>
                <a:lnTo>
                  <a:pt x="5018" y="6056"/>
                </a:lnTo>
                <a:lnTo>
                  <a:pt x="4857" y="6151"/>
                </a:lnTo>
                <a:lnTo>
                  <a:pt x="4689" y="6237"/>
                </a:lnTo>
                <a:lnTo>
                  <a:pt x="4518" y="6313"/>
                </a:lnTo>
                <a:lnTo>
                  <a:pt x="4342" y="6379"/>
                </a:lnTo>
                <a:lnTo>
                  <a:pt x="4159" y="6434"/>
                </a:lnTo>
                <a:lnTo>
                  <a:pt x="3973" y="6480"/>
                </a:lnTo>
                <a:lnTo>
                  <a:pt x="3784" y="6516"/>
                </a:lnTo>
                <a:lnTo>
                  <a:pt x="3590" y="6540"/>
                </a:lnTo>
                <a:lnTo>
                  <a:pt x="3393" y="6554"/>
                </a:lnTo>
                <a:lnTo>
                  <a:pt x="3393" y="6554"/>
                </a:lnTo>
                <a:lnTo>
                  <a:pt x="3329" y="6554"/>
                </a:lnTo>
                <a:lnTo>
                  <a:pt x="3279" y="6556"/>
                </a:lnTo>
                <a:lnTo>
                  <a:pt x="3229" y="6554"/>
                </a:lnTo>
                <a:lnTo>
                  <a:pt x="3167" y="6554"/>
                </a:lnTo>
                <a:lnTo>
                  <a:pt x="3165" y="6554"/>
                </a:lnTo>
                <a:lnTo>
                  <a:pt x="2970" y="6540"/>
                </a:lnTo>
                <a:lnTo>
                  <a:pt x="2776" y="6516"/>
                </a:lnTo>
                <a:lnTo>
                  <a:pt x="2587" y="6482"/>
                </a:lnTo>
                <a:lnTo>
                  <a:pt x="2401" y="6436"/>
                </a:lnTo>
                <a:lnTo>
                  <a:pt x="2220" y="6379"/>
                </a:lnTo>
                <a:lnTo>
                  <a:pt x="2042" y="6313"/>
                </a:lnTo>
                <a:lnTo>
                  <a:pt x="1871" y="6237"/>
                </a:lnTo>
                <a:lnTo>
                  <a:pt x="1703" y="6151"/>
                </a:lnTo>
                <a:lnTo>
                  <a:pt x="1544" y="6058"/>
                </a:lnTo>
                <a:lnTo>
                  <a:pt x="1388" y="5954"/>
                </a:lnTo>
                <a:lnTo>
                  <a:pt x="1241" y="5842"/>
                </a:lnTo>
                <a:lnTo>
                  <a:pt x="1099" y="5723"/>
                </a:lnTo>
                <a:lnTo>
                  <a:pt x="963" y="5595"/>
                </a:lnTo>
                <a:lnTo>
                  <a:pt x="836" y="5462"/>
                </a:lnTo>
                <a:lnTo>
                  <a:pt x="832" y="5458"/>
                </a:lnTo>
                <a:lnTo>
                  <a:pt x="828" y="5454"/>
                </a:lnTo>
                <a:lnTo>
                  <a:pt x="828" y="5452"/>
                </a:lnTo>
                <a:lnTo>
                  <a:pt x="828" y="5452"/>
                </a:lnTo>
                <a:lnTo>
                  <a:pt x="712" y="5314"/>
                </a:lnTo>
                <a:lnTo>
                  <a:pt x="604" y="5171"/>
                </a:lnTo>
                <a:lnTo>
                  <a:pt x="505" y="5023"/>
                </a:lnTo>
                <a:lnTo>
                  <a:pt x="413" y="4868"/>
                </a:lnTo>
                <a:lnTo>
                  <a:pt x="329" y="4708"/>
                </a:lnTo>
                <a:lnTo>
                  <a:pt x="255" y="4545"/>
                </a:lnTo>
                <a:lnTo>
                  <a:pt x="189" y="4375"/>
                </a:lnTo>
                <a:lnTo>
                  <a:pt x="132" y="4202"/>
                </a:lnTo>
                <a:lnTo>
                  <a:pt x="86" y="4023"/>
                </a:lnTo>
                <a:lnTo>
                  <a:pt x="48" y="3841"/>
                </a:lnTo>
                <a:lnTo>
                  <a:pt x="22" y="3658"/>
                </a:lnTo>
                <a:lnTo>
                  <a:pt x="6" y="3468"/>
                </a:lnTo>
                <a:lnTo>
                  <a:pt x="0" y="3279"/>
                </a:lnTo>
                <a:lnTo>
                  <a:pt x="6" y="3080"/>
                </a:lnTo>
                <a:lnTo>
                  <a:pt x="24" y="2884"/>
                </a:lnTo>
                <a:lnTo>
                  <a:pt x="52" y="2693"/>
                </a:lnTo>
                <a:lnTo>
                  <a:pt x="92" y="2504"/>
                </a:lnTo>
                <a:lnTo>
                  <a:pt x="144" y="2320"/>
                </a:lnTo>
                <a:lnTo>
                  <a:pt x="203" y="2141"/>
                </a:lnTo>
                <a:lnTo>
                  <a:pt x="275" y="1965"/>
                </a:lnTo>
                <a:lnTo>
                  <a:pt x="355" y="1796"/>
                </a:lnTo>
                <a:lnTo>
                  <a:pt x="445" y="1633"/>
                </a:lnTo>
                <a:lnTo>
                  <a:pt x="545" y="1473"/>
                </a:lnTo>
                <a:lnTo>
                  <a:pt x="652" y="1322"/>
                </a:lnTo>
                <a:lnTo>
                  <a:pt x="768" y="1176"/>
                </a:lnTo>
                <a:lnTo>
                  <a:pt x="890" y="1037"/>
                </a:lnTo>
                <a:lnTo>
                  <a:pt x="890" y="1037"/>
                </a:lnTo>
                <a:lnTo>
                  <a:pt x="892" y="1035"/>
                </a:lnTo>
                <a:lnTo>
                  <a:pt x="892" y="1035"/>
                </a:lnTo>
                <a:lnTo>
                  <a:pt x="1019" y="907"/>
                </a:lnTo>
                <a:lnTo>
                  <a:pt x="1153" y="787"/>
                </a:lnTo>
                <a:lnTo>
                  <a:pt x="1292" y="674"/>
                </a:lnTo>
                <a:lnTo>
                  <a:pt x="1438" y="568"/>
                </a:lnTo>
                <a:lnTo>
                  <a:pt x="1590" y="472"/>
                </a:lnTo>
                <a:lnTo>
                  <a:pt x="1747" y="383"/>
                </a:lnTo>
                <a:lnTo>
                  <a:pt x="1909" y="301"/>
                </a:lnTo>
                <a:lnTo>
                  <a:pt x="2076" y="229"/>
                </a:lnTo>
                <a:lnTo>
                  <a:pt x="2248" y="167"/>
                </a:lnTo>
                <a:lnTo>
                  <a:pt x="2425" y="114"/>
                </a:lnTo>
                <a:lnTo>
                  <a:pt x="2605" y="72"/>
                </a:lnTo>
                <a:lnTo>
                  <a:pt x="2788" y="38"/>
                </a:lnTo>
                <a:lnTo>
                  <a:pt x="2976" y="16"/>
                </a:lnTo>
                <a:lnTo>
                  <a:pt x="3167" y="4"/>
                </a:lnTo>
                <a:lnTo>
                  <a:pt x="3167" y="4"/>
                </a:lnTo>
                <a:lnTo>
                  <a:pt x="3229" y="2"/>
                </a:lnTo>
                <a:lnTo>
                  <a:pt x="32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5840AA5-1F5C-4C12-9307-93BC66EE9CE3}"/>
              </a:ext>
            </a:extLst>
          </p:cNvPr>
          <p:cNvSpPr/>
          <p:nvPr/>
        </p:nvSpPr>
        <p:spPr>
          <a:xfrm>
            <a:off x="10123759" y="711171"/>
            <a:ext cx="19007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350">
                <a:solidFill>
                  <a:schemeClr val="bg1"/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 &amp; International </a:t>
            </a: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3F3A6754-4235-437E-9B1D-DEB775963C20}"/>
              </a:ext>
            </a:extLst>
          </p:cNvPr>
          <p:cNvSpPr/>
          <p:nvPr/>
        </p:nvSpPr>
        <p:spPr>
          <a:xfrm>
            <a:off x="7739877" y="1666839"/>
            <a:ext cx="4294213" cy="508878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8000" rIns="126000" rtlCol="0" anchor="ctr"/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Présence terrain &amp; missions 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F88BCC9-163C-4836-A9FC-A9640DDFC51F}"/>
              </a:ext>
            </a:extLst>
          </p:cNvPr>
          <p:cNvSpPr txBox="1"/>
          <p:nvPr/>
        </p:nvSpPr>
        <p:spPr>
          <a:xfrm>
            <a:off x="5132882" y="5786164"/>
            <a:ext cx="2689722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latin typeface="Abadi" panose="020B0604020104020204" pitchFamily="34" charset="0"/>
              </a:rPr>
              <a:t>Pays Nordiques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CB08052-C225-4265-960B-DD0A86C52B98}"/>
              </a:ext>
            </a:extLst>
          </p:cNvPr>
          <p:cNvGrpSpPr/>
          <p:nvPr/>
        </p:nvGrpSpPr>
        <p:grpSpPr>
          <a:xfrm>
            <a:off x="8732928" y="2420650"/>
            <a:ext cx="2442803" cy="2613899"/>
            <a:chOff x="1380035" y="1844824"/>
            <a:chExt cx="2650512" cy="3107684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79D66AD-B3CD-4D94-8B67-9ED39248D439}"/>
                </a:ext>
              </a:extLst>
            </p:cNvPr>
            <p:cNvSpPr txBox="1"/>
            <p:nvPr/>
          </p:nvSpPr>
          <p:spPr>
            <a:xfrm>
              <a:off x="1380035" y="1844824"/>
              <a:ext cx="1546024" cy="548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5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551318C9-050D-45AC-B412-E04E559E0737}"/>
                </a:ext>
              </a:extLst>
            </p:cNvPr>
            <p:cNvSpPr txBox="1"/>
            <p:nvPr/>
          </p:nvSpPr>
          <p:spPr>
            <a:xfrm>
              <a:off x="1423983" y="2793114"/>
              <a:ext cx="2519444" cy="54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2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194010B-5A4A-4B7B-86F2-C69FB5B55244}"/>
                </a:ext>
              </a:extLst>
            </p:cNvPr>
            <p:cNvSpPr txBox="1"/>
            <p:nvPr/>
          </p:nvSpPr>
          <p:spPr>
            <a:xfrm>
              <a:off x="1413890" y="3573016"/>
              <a:ext cx="2616657" cy="54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1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44670527-A834-4F02-A28D-52116867A3F3}"/>
                </a:ext>
              </a:extLst>
            </p:cNvPr>
            <p:cNvSpPr txBox="1"/>
            <p:nvPr/>
          </p:nvSpPr>
          <p:spPr>
            <a:xfrm>
              <a:off x="1413890" y="4407623"/>
              <a:ext cx="2364705" cy="54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399">
                  <a:latin typeface="Abadi" panose="020B0604020104020204" pitchFamily="34" charset="0"/>
                </a:rPr>
                <a:t>1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B7F2F8E-0154-4825-B5A6-30098868C8AB}"/>
              </a:ext>
            </a:extLst>
          </p:cNvPr>
          <p:cNvSpPr txBox="1"/>
          <p:nvPr/>
        </p:nvSpPr>
        <p:spPr>
          <a:xfrm>
            <a:off x="8385426" y="5820016"/>
            <a:ext cx="22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Mail/Tel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0604" y="2370931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fr-FR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(70%)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F60585-12CB-7B62-AF6E-7992A80E2483}"/>
              </a:ext>
            </a:extLst>
          </p:cNvPr>
          <p:cNvSpPr txBox="1"/>
          <p:nvPr/>
        </p:nvSpPr>
        <p:spPr>
          <a:xfrm>
            <a:off x="8802289" y="5128171"/>
            <a:ext cx="2088737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99">
                <a:latin typeface="Abadi" panose="020B06040201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4953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01A041EF-B3A9-4177-80F7-0024DBD3C496}"/>
              </a:ext>
            </a:extLst>
          </p:cNvPr>
          <p:cNvGrpSpPr/>
          <p:nvPr/>
        </p:nvGrpSpPr>
        <p:grpSpPr>
          <a:xfrm>
            <a:off x="1573405" y="2104552"/>
            <a:ext cx="2144743" cy="1972520"/>
            <a:chOff x="1716774" y="1120441"/>
            <a:chExt cx="2286000" cy="2286000"/>
          </a:xfrm>
        </p:grpSpPr>
        <p:sp>
          <p:nvSpPr>
            <p:cNvPr id="122" name="Oval 29">
              <a:extLst>
                <a:ext uri="{FF2B5EF4-FFF2-40B4-BE49-F238E27FC236}">
                  <a16:creationId xmlns:a16="http://schemas.microsoft.com/office/drawing/2014/main" id="{53EDD0EB-E6F7-4B3D-9BAC-F9F1CF1E6AC0}"/>
                </a:ext>
              </a:extLst>
            </p:cNvPr>
            <p:cNvSpPr/>
            <p:nvPr/>
          </p:nvSpPr>
          <p:spPr>
            <a:xfrm>
              <a:off x="1716774" y="1120441"/>
              <a:ext cx="22860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23" name="Group 30">
              <a:extLst>
                <a:ext uri="{FF2B5EF4-FFF2-40B4-BE49-F238E27FC236}">
                  <a16:creationId xmlns:a16="http://schemas.microsoft.com/office/drawing/2014/main" id="{13D7920B-3FF8-4F6F-A456-A330954ECFB7}"/>
                </a:ext>
              </a:extLst>
            </p:cNvPr>
            <p:cNvGrpSpPr/>
            <p:nvPr/>
          </p:nvGrpSpPr>
          <p:grpSpPr>
            <a:xfrm>
              <a:off x="2109442" y="1700808"/>
              <a:ext cx="1536698" cy="1062340"/>
              <a:chOff x="2836863" y="1179513"/>
              <a:chExt cx="6505575" cy="449738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4" name="Freeform 6">
                <a:extLst>
                  <a:ext uri="{FF2B5EF4-FFF2-40B4-BE49-F238E27FC236}">
                    <a16:creationId xmlns:a16="http://schemas.microsoft.com/office/drawing/2014/main" id="{4AE6F1C0-2490-4FCE-BA28-AD1F2A600D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6863" y="1179513"/>
                <a:ext cx="6505575" cy="4497388"/>
              </a:xfrm>
              <a:custGeom>
                <a:avLst/>
                <a:gdLst>
                  <a:gd name="T0" fmla="*/ 710 w 4098"/>
                  <a:gd name="T1" fmla="*/ 1134 h 2833"/>
                  <a:gd name="T2" fmla="*/ 223 w 4098"/>
                  <a:gd name="T3" fmla="*/ 1540 h 2833"/>
                  <a:gd name="T4" fmla="*/ 193 w 4098"/>
                  <a:gd name="T5" fmla="*/ 2191 h 2833"/>
                  <a:gd name="T6" fmla="*/ 641 w 4098"/>
                  <a:gd name="T7" fmla="*/ 2640 h 2833"/>
                  <a:gd name="T8" fmla="*/ 1293 w 4098"/>
                  <a:gd name="T9" fmla="*/ 2609 h 2833"/>
                  <a:gd name="T10" fmla="*/ 1698 w 4098"/>
                  <a:gd name="T11" fmla="*/ 2123 h 2833"/>
                  <a:gd name="T12" fmla="*/ 1609 w 4098"/>
                  <a:gd name="T13" fmla="*/ 1477 h 2833"/>
                  <a:gd name="T14" fmla="*/ 1085 w 4098"/>
                  <a:gd name="T15" fmla="*/ 1117 h 2833"/>
                  <a:gd name="T16" fmla="*/ 2742 w 4098"/>
                  <a:gd name="T17" fmla="*/ 1224 h 2833"/>
                  <a:gd name="T18" fmla="*/ 2381 w 4098"/>
                  <a:gd name="T19" fmla="*/ 1748 h 2833"/>
                  <a:gd name="T20" fmla="*/ 2529 w 4098"/>
                  <a:gd name="T21" fmla="*/ 2380 h 2833"/>
                  <a:gd name="T22" fmla="*/ 3086 w 4098"/>
                  <a:gd name="T23" fmla="*/ 2691 h 2833"/>
                  <a:gd name="T24" fmla="*/ 3701 w 4098"/>
                  <a:gd name="T25" fmla="*/ 2487 h 2833"/>
                  <a:gd name="T26" fmla="*/ 3960 w 4098"/>
                  <a:gd name="T27" fmla="*/ 1899 h 2833"/>
                  <a:gd name="T28" fmla="*/ 3701 w 4098"/>
                  <a:gd name="T29" fmla="*/ 1312 h 2833"/>
                  <a:gd name="T30" fmla="*/ 1867 w 4098"/>
                  <a:gd name="T31" fmla="*/ 909 h 2833"/>
                  <a:gd name="T32" fmla="*/ 2617 w 4098"/>
                  <a:gd name="T33" fmla="*/ 321 h 2833"/>
                  <a:gd name="T34" fmla="*/ 2367 w 4098"/>
                  <a:gd name="T35" fmla="*/ 737 h 2833"/>
                  <a:gd name="T36" fmla="*/ 2844 w 4098"/>
                  <a:gd name="T37" fmla="*/ 1022 h 2833"/>
                  <a:gd name="T38" fmla="*/ 3522 w 4098"/>
                  <a:gd name="T39" fmla="*/ 1037 h 2833"/>
                  <a:gd name="T40" fmla="*/ 3366 w 4098"/>
                  <a:gd name="T41" fmla="*/ 699 h 2833"/>
                  <a:gd name="T42" fmla="*/ 3242 w 4098"/>
                  <a:gd name="T43" fmla="*/ 490 h 2833"/>
                  <a:gd name="T44" fmla="*/ 2839 w 4098"/>
                  <a:gd name="T45" fmla="*/ 265 h 2833"/>
                  <a:gd name="T46" fmla="*/ 2367 w 4098"/>
                  <a:gd name="T47" fmla="*/ 352 h 2833"/>
                  <a:gd name="T48" fmla="*/ 2510 w 4098"/>
                  <a:gd name="T49" fmla="*/ 138 h 2833"/>
                  <a:gd name="T50" fmla="*/ 1691 w 4098"/>
                  <a:gd name="T51" fmla="*/ 308 h 2833"/>
                  <a:gd name="T52" fmla="*/ 1586 w 4098"/>
                  <a:gd name="T53" fmla="*/ 138 h 2833"/>
                  <a:gd name="T54" fmla="*/ 1854 w 4098"/>
                  <a:gd name="T55" fmla="*/ 193 h 2833"/>
                  <a:gd name="T56" fmla="*/ 2284 w 4098"/>
                  <a:gd name="T57" fmla="*/ 115 h 2833"/>
                  <a:gd name="T58" fmla="*/ 2630 w 4098"/>
                  <a:gd name="T59" fmla="*/ 27 h 2833"/>
                  <a:gd name="T60" fmla="*/ 2964 w 4098"/>
                  <a:gd name="T61" fmla="*/ 140 h 2833"/>
                  <a:gd name="T62" fmla="*/ 3361 w 4098"/>
                  <a:gd name="T63" fmla="*/ 423 h 2833"/>
                  <a:gd name="T64" fmla="*/ 3517 w 4098"/>
                  <a:gd name="T65" fmla="*/ 679 h 2833"/>
                  <a:gd name="T66" fmla="*/ 3779 w 4098"/>
                  <a:gd name="T67" fmla="*/ 1113 h 2833"/>
                  <a:gd name="T68" fmla="*/ 3978 w 4098"/>
                  <a:gd name="T69" fmla="*/ 1446 h 2833"/>
                  <a:gd name="T70" fmla="*/ 4098 w 4098"/>
                  <a:gd name="T71" fmla="*/ 1899 h 2833"/>
                  <a:gd name="T72" fmla="*/ 3823 w 4098"/>
                  <a:gd name="T73" fmla="*/ 2559 h 2833"/>
                  <a:gd name="T74" fmla="*/ 3164 w 4098"/>
                  <a:gd name="T75" fmla="*/ 2833 h 2833"/>
                  <a:gd name="T76" fmla="*/ 2504 w 4098"/>
                  <a:gd name="T77" fmla="*/ 2559 h 2833"/>
                  <a:gd name="T78" fmla="*/ 2231 w 4098"/>
                  <a:gd name="T79" fmla="*/ 1899 h 2833"/>
                  <a:gd name="T80" fmla="*/ 1739 w 4098"/>
                  <a:gd name="T81" fmla="*/ 2370 h 2833"/>
                  <a:gd name="T82" fmla="*/ 1182 w 4098"/>
                  <a:gd name="T83" fmla="*/ 2799 h 2833"/>
                  <a:gd name="T84" fmla="*/ 463 w 4098"/>
                  <a:gd name="T85" fmla="*/ 2705 h 2833"/>
                  <a:gd name="T86" fmla="*/ 34 w 4098"/>
                  <a:gd name="T87" fmla="*/ 2146 h 2833"/>
                  <a:gd name="T88" fmla="*/ 97 w 4098"/>
                  <a:gd name="T89" fmla="*/ 1485 h 2833"/>
                  <a:gd name="T90" fmla="*/ 276 w 4098"/>
                  <a:gd name="T91" fmla="*/ 1186 h 2833"/>
                  <a:gd name="T92" fmla="*/ 506 w 4098"/>
                  <a:gd name="T93" fmla="*/ 812 h 2833"/>
                  <a:gd name="T94" fmla="*/ 622 w 4098"/>
                  <a:gd name="T95" fmla="*/ 862 h 2833"/>
                  <a:gd name="T96" fmla="*/ 858 w 4098"/>
                  <a:gd name="T97" fmla="*/ 969 h 2833"/>
                  <a:gd name="T98" fmla="*/ 1525 w 4098"/>
                  <a:gd name="T99" fmla="*/ 1178 h 2833"/>
                  <a:gd name="T100" fmla="*/ 1674 w 4098"/>
                  <a:gd name="T101" fmla="*/ 515 h 2833"/>
                  <a:gd name="T102" fmla="*/ 1258 w 4098"/>
                  <a:gd name="T103" fmla="*/ 265 h 2833"/>
                  <a:gd name="T104" fmla="*/ 856 w 4098"/>
                  <a:gd name="T105" fmla="*/ 490 h 2833"/>
                  <a:gd name="T106" fmla="*/ 781 w 4098"/>
                  <a:gd name="T107" fmla="*/ 613 h 2833"/>
                  <a:gd name="T108" fmla="*/ 629 w 4098"/>
                  <a:gd name="T109" fmla="*/ 700 h 2833"/>
                  <a:gd name="T110" fmla="*/ 693 w 4098"/>
                  <a:gd name="T111" fmla="*/ 495 h 2833"/>
                  <a:gd name="T112" fmla="*/ 738 w 4098"/>
                  <a:gd name="T113" fmla="*/ 419 h 2833"/>
                  <a:gd name="T114" fmla="*/ 1133 w 4098"/>
                  <a:gd name="T115" fmla="*/ 140 h 2833"/>
                  <a:gd name="T116" fmla="*/ 1505 w 4098"/>
                  <a:gd name="T117" fmla="*/ 12 h 2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98" h="2833">
                    <a:moveTo>
                      <a:pt x="1867" y="1454"/>
                    </a:moveTo>
                    <a:lnTo>
                      <a:pt x="1867" y="1579"/>
                    </a:lnTo>
                    <a:lnTo>
                      <a:pt x="2231" y="1579"/>
                    </a:lnTo>
                    <a:lnTo>
                      <a:pt x="2231" y="1454"/>
                    </a:lnTo>
                    <a:lnTo>
                      <a:pt x="1867" y="1454"/>
                    </a:lnTo>
                    <a:close/>
                    <a:moveTo>
                      <a:pt x="934" y="1103"/>
                    </a:moveTo>
                    <a:lnTo>
                      <a:pt x="857" y="1107"/>
                    </a:lnTo>
                    <a:lnTo>
                      <a:pt x="782" y="1117"/>
                    </a:lnTo>
                    <a:lnTo>
                      <a:pt x="710" y="1134"/>
                    </a:lnTo>
                    <a:lnTo>
                      <a:pt x="641" y="1159"/>
                    </a:lnTo>
                    <a:lnTo>
                      <a:pt x="575" y="1189"/>
                    </a:lnTo>
                    <a:lnTo>
                      <a:pt x="511" y="1224"/>
                    </a:lnTo>
                    <a:lnTo>
                      <a:pt x="452" y="1265"/>
                    </a:lnTo>
                    <a:lnTo>
                      <a:pt x="397" y="1312"/>
                    </a:lnTo>
                    <a:lnTo>
                      <a:pt x="346" y="1362"/>
                    </a:lnTo>
                    <a:lnTo>
                      <a:pt x="300" y="1418"/>
                    </a:lnTo>
                    <a:lnTo>
                      <a:pt x="259" y="1477"/>
                    </a:lnTo>
                    <a:lnTo>
                      <a:pt x="223" y="1540"/>
                    </a:lnTo>
                    <a:lnTo>
                      <a:pt x="193" y="1607"/>
                    </a:lnTo>
                    <a:lnTo>
                      <a:pt x="169" y="1676"/>
                    </a:lnTo>
                    <a:lnTo>
                      <a:pt x="152" y="1748"/>
                    </a:lnTo>
                    <a:lnTo>
                      <a:pt x="141" y="1822"/>
                    </a:lnTo>
                    <a:lnTo>
                      <a:pt x="137" y="1899"/>
                    </a:lnTo>
                    <a:lnTo>
                      <a:pt x="141" y="1976"/>
                    </a:lnTo>
                    <a:lnTo>
                      <a:pt x="152" y="2051"/>
                    </a:lnTo>
                    <a:lnTo>
                      <a:pt x="169" y="2123"/>
                    </a:lnTo>
                    <a:lnTo>
                      <a:pt x="193" y="2191"/>
                    </a:lnTo>
                    <a:lnTo>
                      <a:pt x="223" y="2258"/>
                    </a:lnTo>
                    <a:lnTo>
                      <a:pt x="259" y="2322"/>
                    </a:lnTo>
                    <a:lnTo>
                      <a:pt x="300" y="2380"/>
                    </a:lnTo>
                    <a:lnTo>
                      <a:pt x="346" y="2436"/>
                    </a:lnTo>
                    <a:lnTo>
                      <a:pt x="397" y="2487"/>
                    </a:lnTo>
                    <a:lnTo>
                      <a:pt x="452" y="2533"/>
                    </a:lnTo>
                    <a:lnTo>
                      <a:pt x="511" y="2574"/>
                    </a:lnTo>
                    <a:lnTo>
                      <a:pt x="575" y="2609"/>
                    </a:lnTo>
                    <a:lnTo>
                      <a:pt x="641" y="2640"/>
                    </a:lnTo>
                    <a:lnTo>
                      <a:pt x="710" y="2664"/>
                    </a:lnTo>
                    <a:lnTo>
                      <a:pt x="782" y="2681"/>
                    </a:lnTo>
                    <a:lnTo>
                      <a:pt x="857" y="2691"/>
                    </a:lnTo>
                    <a:lnTo>
                      <a:pt x="934" y="2695"/>
                    </a:lnTo>
                    <a:lnTo>
                      <a:pt x="1010" y="2691"/>
                    </a:lnTo>
                    <a:lnTo>
                      <a:pt x="1085" y="2681"/>
                    </a:lnTo>
                    <a:lnTo>
                      <a:pt x="1157" y="2664"/>
                    </a:lnTo>
                    <a:lnTo>
                      <a:pt x="1227" y="2640"/>
                    </a:lnTo>
                    <a:lnTo>
                      <a:pt x="1293" y="2609"/>
                    </a:lnTo>
                    <a:lnTo>
                      <a:pt x="1356" y="2574"/>
                    </a:lnTo>
                    <a:lnTo>
                      <a:pt x="1416" y="2533"/>
                    </a:lnTo>
                    <a:lnTo>
                      <a:pt x="1470" y="2487"/>
                    </a:lnTo>
                    <a:lnTo>
                      <a:pt x="1521" y="2436"/>
                    </a:lnTo>
                    <a:lnTo>
                      <a:pt x="1567" y="2380"/>
                    </a:lnTo>
                    <a:lnTo>
                      <a:pt x="1609" y="2322"/>
                    </a:lnTo>
                    <a:lnTo>
                      <a:pt x="1645" y="2258"/>
                    </a:lnTo>
                    <a:lnTo>
                      <a:pt x="1674" y="2191"/>
                    </a:lnTo>
                    <a:lnTo>
                      <a:pt x="1698" y="2123"/>
                    </a:lnTo>
                    <a:lnTo>
                      <a:pt x="1715" y="2051"/>
                    </a:lnTo>
                    <a:lnTo>
                      <a:pt x="1727" y="1976"/>
                    </a:lnTo>
                    <a:lnTo>
                      <a:pt x="1730" y="1899"/>
                    </a:lnTo>
                    <a:lnTo>
                      <a:pt x="1727" y="1822"/>
                    </a:lnTo>
                    <a:lnTo>
                      <a:pt x="1715" y="1748"/>
                    </a:lnTo>
                    <a:lnTo>
                      <a:pt x="1698" y="1676"/>
                    </a:lnTo>
                    <a:lnTo>
                      <a:pt x="1674" y="1607"/>
                    </a:lnTo>
                    <a:lnTo>
                      <a:pt x="1645" y="1540"/>
                    </a:lnTo>
                    <a:lnTo>
                      <a:pt x="1609" y="1477"/>
                    </a:lnTo>
                    <a:lnTo>
                      <a:pt x="1567" y="1418"/>
                    </a:lnTo>
                    <a:lnTo>
                      <a:pt x="1521" y="1362"/>
                    </a:lnTo>
                    <a:lnTo>
                      <a:pt x="1470" y="1312"/>
                    </a:lnTo>
                    <a:lnTo>
                      <a:pt x="1416" y="1265"/>
                    </a:lnTo>
                    <a:lnTo>
                      <a:pt x="1356" y="1224"/>
                    </a:lnTo>
                    <a:lnTo>
                      <a:pt x="1293" y="1189"/>
                    </a:lnTo>
                    <a:lnTo>
                      <a:pt x="1227" y="1159"/>
                    </a:lnTo>
                    <a:lnTo>
                      <a:pt x="1157" y="1134"/>
                    </a:lnTo>
                    <a:lnTo>
                      <a:pt x="1085" y="1117"/>
                    </a:lnTo>
                    <a:lnTo>
                      <a:pt x="1010" y="1107"/>
                    </a:lnTo>
                    <a:lnTo>
                      <a:pt x="934" y="1103"/>
                    </a:lnTo>
                    <a:close/>
                    <a:moveTo>
                      <a:pt x="3164" y="1103"/>
                    </a:moveTo>
                    <a:lnTo>
                      <a:pt x="3086" y="1107"/>
                    </a:lnTo>
                    <a:lnTo>
                      <a:pt x="3013" y="1117"/>
                    </a:lnTo>
                    <a:lnTo>
                      <a:pt x="2940" y="1134"/>
                    </a:lnTo>
                    <a:lnTo>
                      <a:pt x="2871" y="1159"/>
                    </a:lnTo>
                    <a:lnTo>
                      <a:pt x="2804" y="1189"/>
                    </a:lnTo>
                    <a:lnTo>
                      <a:pt x="2742" y="1224"/>
                    </a:lnTo>
                    <a:lnTo>
                      <a:pt x="2682" y="1265"/>
                    </a:lnTo>
                    <a:lnTo>
                      <a:pt x="2626" y="1312"/>
                    </a:lnTo>
                    <a:lnTo>
                      <a:pt x="2576" y="1362"/>
                    </a:lnTo>
                    <a:lnTo>
                      <a:pt x="2529" y="1418"/>
                    </a:lnTo>
                    <a:lnTo>
                      <a:pt x="2488" y="1477"/>
                    </a:lnTo>
                    <a:lnTo>
                      <a:pt x="2453" y="1540"/>
                    </a:lnTo>
                    <a:lnTo>
                      <a:pt x="2423" y="1607"/>
                    </a:lnTo>
                    <a:lnTo>
                      <a:pt x="2398" y="1676"/>
                    </a:lnTo>
                    <a:lnTo>
                      <a:pt x="2381" y="1748"/>
                    </a:lnTo>
                    <a:lnTo>
                      <a:pt x="2371" y="1822"/>
                    </a:lnTo>
                    <a:lnTo>
                      <a:pt x="2367" y="1899"/>
                    </a:lnTo>
                    <a:lnTo>
                      <a:pt x="2371" y="1976"/>
                    </a:lnTo>
                    <a:lnTo>
                      <a:pt x="2381" y="2051"/>
                    </a:lnTo>
                    <a:lnTo>
                      <a:pt x="2398" y="2123"/>
                    </a:lnTo>
                    <a:lnTo>
                      <a:pt x="2423" y="2191"/>
                    </a:lnTo>
                    <a:lnTo>
                      <a:pt x="2453" y="2258"/>
                    </a:lnTo>
                    <a:lnTo>
                      <a:pt x="2488" y="2322"/>
                    </a:lnTo>
                    <a:lnTo>
                      <a:pt x="2529" y="2380"/>
                    </a:lnTo>
                    <a:lnTo>
                      <a:pt x="2575" y="2436"/>
                    </a:lnTo>
                    <a:lnTo>
                      <a:pt x="2626" y="2487"/>
                    </a:lnTo>
                    <a:lnTo>
                      <a:pt x="2682" y="2533"/>
                    </a:lnTo>
                    <a:lnTo>
                      <a:pt x="2742" y="2574"/>
                    </a:lnTo>
                    <a:lnTo>
                      <a:pt x="2804" y="2609"/>
                    </a:lnTo>
                    <a:lnTo>
                      <a:pt x="2871" y="2640"/>
                    </a:lnTo>
                    <a:lnTo>
                      <a:pt x="2940" y="2664"/>
                    </a:lnTo>
                    <a:lnTo>
                      <a:pt x="3013" y="2681"/>
                    </a:lnTo>
                    <a:lnTo>
                      <a:pt x="3086" y="2691"/>
                    </a:lnTo>
                    <a:lnTo>
                      <a:pt x="3164" y="2695"/>
                    </a:lnTo>
                    <a:lnTo>
                      <a:pt x="3241" y="2691"/>
                    </a:lnTo>
                    <a:lnTo>
                      <a:pt x="3315" y="2681"/>
                    </a:lnTo>
                    <a:lnTo>
                      <a:pt x="3387" y="2664"/>
                    </a:lnTo>
                    <a:lnTo>
                      <a:pt x="3456" y="2640"/>
                    </a:lnTo>
                    <a:lnTo>
                      <a:pt x="3523" y="2609"/>
                    </a:lnTo>
                    <a:lnTo>
                      <a:pt x="3586" y="2574"/>
                    </a:lnTo>
                    <a:lnTo>
                      <a:pt x="3645" y="2533"/>
                    </a:lnTo>
                    <a:lnTo>
                      <a:pt x="3701" y="2487"/>
                    </a:lnTo>
                    <a:lnTo>
                      <a:pt x="3752" y="2436"/>
                    </a:lnTo>
                    <a:lnTo>
                      <a:pt x="3798" y="2380"/>
                    </a:lnTo>
                    <a:lnTo>
                      <a:pt x="3839" y="2322"/>
                    </a:lnTo>
                    <a:lnTo>
                      <a:pt x="3874" y="2258"/>
                    </a:lnTo>
                    <a:lnTo>
                      <a:pt x="3905" y="2191"/>
                    </a:lnTo>
                    <a:lnTo>
                      <a:pt x="3929" y="2123"/>
                    </a:lnTo>
                    <a:lnTo>
                      <a:pt x="3946" y="2051"/>
                    </a:lnTo>
                    <a:lnTo>
                      <a:pt x="3956" y="1976"/>
                    </a:lnTo>
                    <a:lnTo>
                      <a:pt x="3960" y="1899"/>
                    </a:lnTo>
                    <a:lnTo>
                      <a:pt x="3956" y="1822"/>
                    </a:lnTo>
                    <a:lnTo>
                      <a:pt x="3946" y="1748"/>
                    </a:lnTo>
                    <a:lnTo>
                      <a:pt x="3929" y="1676"/>
                    </a:lnTo>
                    <a:lnTo>
                      <a:pt x="3905" y="1607"/>
                    </a:lnTo>
                    <a:lnTo>
                      <a:pt x="3874" y="1540"/>
                    </a:lnTo>
                    <a:lnTo>
                      <a:pt x="3839" y="1477"/>
                    </a:lnTo>
                    <a:lnTo>
                      <a:pt x="3798" y="1418"/>
                    </a:lnTo>
                    <a:lnTo>
                      <a:pt x="3752" y="1362"/>
                    </a:lnTo>
                    <a:lnTo>
                      <a:pt x="3701" y="1312"/>
                    </a:lnTo>
                    <a:lnTo>
                      <a:pt x="3645" y="1265"/>
                    </a:lnTo>
                    <a:lnTo>
                      <a:pt x="3586" y="1224"/>
                    </a:lnTo>
                    <a:lnTo>
                      <a:pt x="3523" y="1189"/>
                    </a:lnTo>
                    <a:lnTo>
                      <a:pt x="3456" y="1159"/>
                    </a:lnTo>
                    <a:lnTo>
                      <a:pt x="3387" y="1134"/>
                    </a:lnTo>
                    <a:lnTo>
                      <a:pt x="3315" y="1117"/>
                    </a:lnTo>
                    <a:lnTo>
                      <a:pt x="3241" y="1107"/>
                    </a:lnTo>
                    <a:lnTo>
                      <a:pt x="3164" y="1103"/>
                    </a:lnTo>
                    <a:close/>
                    <a:moveTo>
                      <a:pt x="1867" y="909"/>
                    </a:moveTo>
                    <a:lnTo>
                      <a:pt x="1867" y="1317"/>
                    </a:lnTo>
                    <a:lnTo>
                      <a:pt x="2229" y="1317"/>
                    </a:lnTo>
                    <a:lnTo>
                      <a:pt x="2229" y="909"/>
                    </a:lnTo>
                    <a:lnTo>
                      <a:pt x="1867" y="909"/>
                    </a:lnTo>
                    <a:close/>
                    <a:moveTo>
                      <a:pt x="2839" y="265"/>
                    </a:moveTo>
                    <a:lnTo>
                      <a:pt x="2780" y="268"/>
                    </a:lnTo>
                    <a:lnTo>
                      <a:pt x="2723" y="280"/>
                    </a:lnTo>
                    <a:lnTo>
                      <a:pt x="2668" y="297"/>
                    </a:lnTo>
                    <a:lnTo>
                      <a:pt x="2617" y="321"/>
                    </a:lnTo>
                    <a:lnTo>
                      <a:pt x="2570" y="349"/>
                    </a:lnTo>
                    <a:lnTo>
                      <a:pt x="2525" y="384"/>
                    </a:lnTo>
                    <a:lnTo>
                      <a:pt x="2487" y="424"/>
                    </a:lnTo>
                    <a:lnTo>
                      <a:pt x="2452" y="467"/>
                    </a:lnTo>
                    <a:lnTo>
                      <a:pt x="2422" y="515"/>
                    </a:lnTo>
                    <a:lnTo>
                      <a:pt x="2398" y="567"/>
                    </a:lnTo>
                    <a:lnTo>
                      <a:pt x="2381" y="620"/>
                    </a:lnTo>
                    <a:lnTo>
                      <a:pt x="2371" y="678"/>
                    </a:lnTo>
                    <a:lnTo>
                      <a:pt x="2367" y="737"/>
                    </a:lnTo>
                    <a:lnTo>
                      <a:pt x="2367" y="1413"/>
                    </a:lnTo>
                    <a:lnTo>
                      <a:pt x="2411" y="1348"/>
                    </a:lnTo>
                    <a:lnTo>
                      <a:pt x="2459" y="1286"/>
                    </a:lnTo>
                    <a:lnTo>
                      <a:pt x="2513" y="1230"/>
                    </a:lnTo>
                    <a:lnTo>
                      <a:pt x="2571" y="1178"/>
                    </a:lnTo>
                    <a:lnTo>
                      <a:pt x="2635" y="1130"/>
                    </a:lnTo>
                    <a:lnTo>
                      <a:pt x="2701" y="1088"/>
                    </a:lnTo>
                    <a:lnTo>
                      <a:pt x="2770" y="1052"/>
                    </a:lnTo>
                    <a:lnTo>
                      <a:pt x="2844" y="1022"/>
                    </a:lnTo>
                    <a:lnTo>
                      <a:pt x="2920" y="997"/>
                    </a:lnTo>
                    <a:lnTo>
                      <a:pt x="2999" y="980"/>
                    </a:lnTo>
                    <a:lnTo>
                      <a:pt x="3080" y="969"/>
                    </a:lnTo>
                    <a:lnTo>
                      <a:pt x="3164" y="966"/>
                    </a:lnTo>
                    <a:lnTo>
                      <a:pt x="3239" y="969"/>
                    </a:lnTo>
                    <a:lnTo>
                      <a:pt x="3313" y="977"/>
                    </a:lnTo>
                    <a:lnTo>
                      <a:pt x="3384" y="992"/>
                    </a:lnTo>
                    <a:lnTo>
                      <a:pt x="3453" y="1012"/>
                    </a:lnTo>
                    <a:lnTo>
                      <a:pt x="3522" y="1037"/>
                    </a:lnTo>
                    <a:lnTo>
                      <a:pt x="3586" y="1067"/>
                    </a:lnTo>
                    <a:lnTo>
                      <a:pt x="3557" y="1018"/>
                    </a:lnTo>
                    <a:lnTo>
                      <a:pt x="3528" y="969"/>
                    </a:lnTo>
                    <a:lnTo>
                      <a:pt x="3499" y="921"/>
                    </a:lnTo>
                    <a:lnTo>
                      <a:pt x="3471" y="874"/>
                    </a:lnTo>
                    <a:lnTo>
                      <a:pt x="3443" y="827"/>
                    </a:lnTo>
                    <a:lnTo>
                      <a:pt x="3416" y="782"/>
                    </a:lnTo>
                    <a:lnTo>
                      <a:pt x="3391" y="740"/>
                    </a:lnTo>
                    <a:lnTo>
                      <a:pt x="3366" y="699"/>
                    </a:lnTo>
                    <a:lnTo>
                      <a:pt x="3344" y="660"/>
                    </a:lnTo>
                    <a:lnTo>
                      <a:pt x="3323" y="625"/>
                    </a:lnTo>
                    <a:lnTo>
                      <a:pt x="3304" y="593"/>
                    </a:lnTo>
                    <a:lnTo>
                      <a:pt x="3287" y="566"/>
                    </a:lnTo>
                    <a:lnTo>
                      <a:pt x="3273" y="541"/>
                    </a:lnTo>
                    <a:lnTo>
                      <a:pt x="3261" y="521"/>
                    </a:lnTo>
                    <a:lnTo>
                      <a:pt x="3251" y="505"/>
                    </a:lnTo>
                    <a:lnTo>
                      <a:pt x="3244" y="495"/>
                    </a:lnTo>
                    <a:lnTo>
                      <a:pt x="3242" y="490"/>
                    </a:lnTo>
                    <a:lnTo>
                      <a:pt x="3211" y="445"/>
                    </a:lnTo>
                    <a:lnTo>
                      <a:pt x="3175" y="404"/>
                    </a:lnTo>
                    <a:lnTo>
                      <a:pt x="3136" y="369"/>
                    </a:lnTo>
                    <a:lnTo>
                      <a:pt x="3093" y="338"/>
                    </a:lnTo>
                    <a:lnTo>
                      <a:pt x="3047" y="312"/>
                    </a:lnTo>
                    <a:lnTo>
                      <a:pt x="2998" y="292"/>
                    </a:lnTo>
                    <a:lnTo>
                      <a:pt x="2947" y="277"/>
                    </a:lnTo>
                    <a:lnTo>
                      <a:pt x="2894" y="267"/>
                    </a:lnTo>
                    <a:lnTo>
                      <a:pt x="2839" y="265"/>
                    </a:lnTo>
                    <a:close/>
                    <a:moveTo>
                      <a:pt x="2510" y="138"/>
                    </a:moveTo>
                    <a:lnTo>
                      <a:pt x="2478" y="142"/>
                    </a:lnTo>
                    <a:lnTo>
                      <a:pt x="2447" y="151"/>
                    </a:lnTo>
                    <a:lnTo>
                      <a:pt x="2421" y="169"/>
                    </a:lnTo>
                    <a:lnTo>
                      <a:pt x="2398" y="191"/>
                    </a:lnTo>
                    <a:lnTo>
                      <a:pt x="2381" y="217"/>
                    </a:lnTo>
                    <a:lnTo>
                      <a:pt x="2371" y="249"/>
                    </a:lnTo>
                    <a:lnTo>
                      <a:pt x="2367" y="281"/>
                    </a:lnTo>
                    <a:lnTo>
                      <a:pt x="2367" y="352"/>
                    </a:lnTo>
                    <a:lnTo>
                      <a:pt x="2407" y="308"/>
                    </a:lnTo>
                    <a:lnTo>
                      <a:pt x="2452" y="267"/>
                    </a:lnTo>
                    <a:lnTo>
                      <a:pt x="2499" y="231"/>
                    </a:lnTo>
                    <a:lnTo>
                      <a:pt x="2551" y="200"/>
                    </a:lnTo>
                    <a:lnTo>
                      <a:pt x="2606" y="174"/>
                    </a:lnTo>
                    <a:lnTo>
                      <a:pt x="2585" y="159"/>
                    </a:lnTo>
                    <a:lnTo>
                      <a:pt x="2563" y="147"/>
                    </a:lnTo>
                    <a:lnTo>
                      <a:pt x="2538" y="140"/>
                    </a:lnTo>
                    <a:lnTo>
                      <a:pt x="2510" y="138"/>
                    </a:lnTo>
                    <a:close/>
                    <a:moveTo>
                      <a:pt x="1586" y="138"/>
                    </a:moveTo>
                    <a:lnTo>
                      <a:pt x="1560" y="140"/>
                    </a:lnTo>
                    <a:lnTo>
                      <a:pt x="1535" y="147"/>
                    </a:lnTo>
                    <a:lnTo>
                      <a:pt x="1511" y="159"/>
                    </a:lnTo>
                    <a:lnTo>
                      <a:pt x="1492" y="174"/>
                    </a:lnTo>
                    <a:lnTo>
                      <a:pt x="1546" y="200"/>
                    </a:lnTo>
                    <a:lnTo>
                      <a:pt x="1597" y="231"/>
                    </a:lnTo>
                    <a:lnTo>
                      <a:pt x="1646" y="267"/>
                    </a:lnTo>
                    <a:lnTo>
                      <a:pt x="1691" y="308"/>
                    </a:lnTo>
                    <a:lnTo>
                      <a:pt x="1730" y="352"/>
                    </a:lnTo>
                    <a:lnTo>
                      <a:pt x="1730" y="281"/>
                    </a:lnTo>
                    <a:lnTo>
                      <a:pt x="1727" y="249"/>
                    </a:lnTo>
                    <a:lnTo>
                      <a:pt x="1715" y="217"/>
                    </a:lnTo>
                    <a:lnTo>
                      <a:pt x="1698" y="191"/>
                    </a:lnTo>
                    <a:lnTo>
                      <a:pt x="1677" y="169"/>
                    </a:lnTo>
                    <a:lnTo>
                      <a:pt x="1650" y="151"/>
                    </a:lnTo>
                    <a:lnTo>
                      <a:pt x="1620" y="142"/>
                    </a:lnTo>
                    <a:lnTo>
                      <a:pt x="1586" y="138"/>
                    </a:lnTo>
                    <a:close/>
                    <a:moveTo>
                      <a:pt x="1586" y="0"/>
                    </a:moveTo>
                    <a:lnTo>
                      <a:pt x="1632" y="3"/>
                    </a:lnTo>
                    <a:lnTo>
                      <a:pt x="1676" y="15"/>
                    </a:lnTo>
                    <a:lnTo>
                      <a:pt x="1715" y="32"/>
                    </a:lnTo>
                    <a:lnTo>
                      <a:pt x="1753" y="54"/>
                    </a:lnTo>
                    <a:lnTo>
                      <a:pt x="1785" y="83"/>
                    </a:lnTo>
                    <a:lnTo>
                      <a:pt x="1813" y="115"/>
                    </a:lnTo>
                    <a:lnTo>
                      <a:pt x="1836" y="153"/>
                    </a:lnTo>
                    <a:lnTo>
                      <a:pt x="1854" y="193"/>
                    </a:lnTo>
                    <a:lnTo>
                      <a:pt x="1864" y="236"/>
                    </a:lnTo>
                    <a:lnTo>
                      <a:pt x="1867" y="281"/>
                    </a:lnTo>
                    <a:lnTo>
                      <a:pt x="1867" y="772"/>
                    </a:lnTo>
                    <a:lnTo>
                      <a:pt x="2231" y="772"/>
                    </a:lnTo>
                    <a:lnTo>
                      <a:pt x="2231" y="281"/>
                    </a:lnTo>
                    <a:lnTo>
                      <a:pt x="2233" y="236"/>
                    </a:lnTo>
                    <a:lnTo>
                      <a:pt x="2244" y="193"/>
                    </a:lnTo>
                    <a:lnTo>
                      <a:pt x="2262" y="153"/>
                    </a:lnTo>
                    <a:lnTo>
                      <a:pt x="2284" y="115"/>
                    </a:lnTo>
                    <a:lnTo>
                      <a:pt x="2313" y="83"/>
                    </a:lnTo>
                    <a:lnTo>
                      <a:pt x="2345" y="54"/>
                    </a:lnTo>
                    <a:lnTo>
                      <a:pt x="2382" y="32"/>
                    </a:lnTo>
                    <a:lnTo>
                      <a:pt x="2422" y="15"/>
                    </a:lnTo>
                    <a:lnTo>
                      <a:pt x="2466" y="3"/>
                    </a:lnTo>
                    <a:lnTo>
                      <a:pt x="2510" y="0"/>
                    </a:lnTo>
                    <a:lnTo>
                      <a:pt x="2553" y="3"/>
                    </a:lnTo>
                    <a:lnTo>
                      <a:pt x="2593" y="12"/>
                    </a:lnTo>
                    <a:lnTo>
                      <a:pt x="2630" y="27"/>
                    </a:lnTo>
                    <a:lnTo>
                      <a:pt x="2665" y="46"/>
                    </a:lnTo>
                    <a:lnTo>
                      <a:pt x="2697" y="71"/>
                    </a:lnTo>
                    <a:lnTo>
                      <a:pt x="2726" y="100"/>
                    </a:lnTo>
                    <a:lnTo>
                      <a:pt x="2749" y="134"/>
                    </a:lnTo>
                    <a:lnTo>
                      <a:pt x="2751" y="134"/>
                    </a:lnTo>
                    <a:lnTo>
                      <a:pt x="2794" y="129"/>
                    </a:lnTo>
                    <a:lnTo>
                      <a:pt x="2839" y="128"/>
                    </a:lnTo>
                    <a:lnTo>
                      <a:pt x="2902" y="130"/>
                    </a:lnTo>
                    <a:lnTo>
                      <a:pt x="2964" y="140"/>
                    </a:lnTo>
                    <a:lnTo>
                      <a:pt x="3024" y="156"/>
                    </a:lnTo>
                    <a:lnTo>
                      <a:pt x="3081" y="178"/>
                    </a:lnTo>
                    <a:lnTo>
                      <a:pt x="3137" y="205"/>
                    </a:lnTo>
                    <a:lnTo>
                      <a:pt x="3188" y="237"/>
                    </a:lnTo>
                    <a:lnTo>
                      <a:pt x="3237" y="275"/>
                    </a:lnTo>
                    <a:lnTo>
                      <a:pt x="3282" y="318"/>
                    </a:lnTo>
                    <a:lnTo>
                      <a:pt x="3323" y="365"/>
                    </a:lnTo>
                    <a:lnTo>
                      <a:pt x="3359" y="418"/>
                    </a:lnTo>
                    <a:lnTo>
                      <a:pt x="3361" y="423"/>
                    </a:lnTo>
                    <a:lnTo>
                      <a:pt x="3369" y="434"/>
                    </a:lnTo>
                    <a:lnTo>
                      <a:pt x="3379" y="450"/>
                    </a:lnTo>
                    <a:lnTo>
                      <a:pt x="3391" y="471"/>
                    </a:lnTo>
                    <a:lnTo>
                      <a:pt x="3406" y="497"/>
                    </a:lnTo>
                    <a:lnTo>
                      <a:pt x="3425" y="527"/>
                    </a:lnTo>
                    <a:lnTo>
                      <a:pt x="3445" y="559"/>
                    </a:lnTo>
                    <a:lnTo>
                      <a:pt x="3467" y="597"/>
                    </a:lnTo>
                    <a:lnTo>
                      <a:pt x="3491" y="637"/>
                    </a:lnTo>
                    <a:lnTo>
                      <a:pt x="3517" y="679"/>
                    </a:lnTo>
                    <a:lnTo>
                      <a:pt x="3544" y="724"/>
                    </a:lnTo>
                    <a:lnTo>
                      <a:pt x="3572" y="770"/>
                    </a:lnTo>
                    <a:lnTo>
                      <a:pt x="3600" y="817"/>
                    </a:lnTo>
                    <a:lnTo>
                      <a:pt x="3630" y="867"/>
                    </a:lnTo>
                    <a:lnTo>
                      <a:pt x="3660" y="915"/>
                    </a:lnTo>
                    <a:lnTo>
                      <a:pt x="3690" y="965"/>
                    </a:lnTo>
                    <a:lnTo>
                      <a:pt x="3720" y="1015"/>
                    </a:lnTo>
                    <a:lnTo>
                      <a:pt x="3749" y="1064"/>
                    </a:lnTo>
                    <a:lnTo>
                      <a:pt x="3779" y="1113"/>
                    </a:lnTo>
                    <a:lnTo>
                      <a:pt x="3808" y="1160"/>
                    </a:lnTo>
                    <a:lnTo>
                      <a:pt x="3835" y="1205"/>
                    </a:lnTo>
                    <a:lnTo>
                      <a:pt x="3861" y="1248"/>
                    </a:lnTo>
                    <a:lnTo>
                      <a:pt x="3885" y="1290"/>
                    </a:lnTo>
                    <a:lnTo>
                      <a:pt x="3909" y="1328"/>
                    </a:lnTo>
                    <a:lnTo>
                      <a:pt x="3930" y="1364"/>
                    </a:lnTo>
                    <a:lnTo>
                      <a:pt x="3948" y="1395"/>
                    </a:lnTo>
                    <a:lnTo>
                      <a:pt x="3965" y="1423"/>
                    </a:lnTo>
                    <a:lnTo>
                      <a:pt x="3978" y="1446"/>
                    </a:lnTo>
                    <a:lnTo>
                      <a:pt x="3990" y="1465"/>
                    </a:lnTo>
                    <a:lnTo>
                      <a:pt x="3997" y="1479"/>
                    </a:lnTo>
                    <a:lnTo>
                      <a:pt x="4002" y="1487"/>
                    </a:lnTo>
                    <a:lnTo>
                      <a:pt x="4029" y="1551"/>
                    </a:lnTo>
                    <a:lnTo>
                      <a:pt x="4053" y="1617"/>
                    </a:lnTo>
                    <a:lnTo>
                      <a:pt x="4073" y="1685"/>
                    </a:lnTo>
                    <a:lnTo>
                      <a:pt x="4087" y="1755"/>
                    </a:lnTo>
                    <a:lnTo>
                      <a:pt x="4094" y="1826"/>
                    </a:lnTo>
                    <a:lnTo>
                      <a:pt x="4098" y="1899"/>
                    </a:lnTo>
                    <a:lnTo>
                      <a:pt x="4094" y="1984"/>
                    </a:lnTo>
                    <a:lnTo>
                      <a:pt x="4082" y="2067"/>
                    </a:lnTo>
                    <a:lnTo>
                      <a:pt x="4064" y="2146"/>
                    </a:lnTo>
                    <a:lnTo>
                      <a:pt x="4039" y="2225"/>
                    </a:lnTo>
                    <a:lnTo>
                      <a:pt x="4007" y="2299"/>
                    </a:lnTo>
                    <a:lnTo>
                      <a:pt x="3970" y="2370"/>
                    </a:lnTo>
                    <a:lnTo>
                      <a:pt x="3926" y="2437"/>
                    </a:lnTo>
                    <a:lnTo>
                      <a:pt x="3878" y="2500"/>
                    </a:lnTo>
                    <a:lnTo>
                      <a:pt x="3823" y="2559"/>
                    </a:lnTo>
                    <a:lnTo>
                      <a:pt x="3764" y="2613"/>
                    </a:lnTo>
                    <a:lnTo>
                      <a:pt x="3702" y="2661"/>
                    </a:lnTo>
                    <a:lnTo>
                      <a:pt x="3635" y="2705"/>
                    </a:lnTo>
                    <a:lnTo>
                      <a:pt x="3563" y="2742"/>
                    </a:lnTo>
                    <a:lnTo>
                      <a:pt x="3489" y="2775"/>
                    </a:lnTo>
                    <a:lnTo>
                      <a:pt x="3411" y="2799"/>
                    </a:lnTo>
                    <a:lnTo>
                      <a:pt x="3331" y="2817"/>
                    </a:lnTo>
                    <a:lnTo>
                      <a:pt x="3248" y="2829"/>
                    </a:lnTo>
                    <a:lnTo>
                      <a:pt x="3164" y="2833"/>
                    </a:lnTo>
                    <a:lnTo>
                      <a:pt x="3079" y="2829"/>
                    </a:lnTo>
                    <a:lnTo>
                      <a:pt x="2996" y="2817"/>
                    </a:lnTo>
                    <a:lnTo>
                      <a:pt x="2916" y="2799"/>
                    </a:lnTo>
                    <a:lnTo>
                      <a:pt x="2838" y="2775"/>
                    </a:lnTo>
                    <a:lnTo>
                      <a:pt x="2764" y="2742"/>
                    </a:lnTo>
                    <a:lnTo>
                      <a:pt x="2693" y="2705"/>
                    </a:lnTo>
                    <a:lnTo>
                      <a:pt x="2625" y="2661"/>
                    </a:lnTo>
                    <a:lnTo>
                      <a:pt x="2563" y="2613"/>
                    </a:lnTo>
                    <a:lnTo>
                      <a:pt x="2504" y="2559"/>
                    </a:lnTo>
                    <a:lnTo>
                      <a:pt x="2449" y="2500"/>
                    </a:lnTo>
                    <a:lnTo>
                      <a:pt x="2401" y="2437"/>
                    </a:lnTo>
                    <a:lnTo>
                      <a:pt x="2357" y="2370"/>
                    </a:lnTo>
                    <a:lnTo>
                      <a:pt x="2320" y="2299"/>
                    </a:lnTo>
                    <a:lnTo>
                      <a:pt x="2289" y="2225"/>
                    </a:lnTo>
                    <a:lnTo>
                      <a:pt x="2263" y="2146"/>
                    </a:lnTo>
                    <a:lnTo>
                      <a:pt x="2245" y="2067"/>
                    </a:lnTo>
                    <a:lnTo>
                      <a:pt x="2234" y="1984"/>
                    </a:lnTo>
                    <a:lnTo>
                      <a:pt x="2231" y="1899"/>
                    </a:lnTo>
                    <a:lnTo>
                      <a:pt x="2231" y="1717"/>
                    </a:lnTo>
                    <a:lnTo>
                      <a:pt x="1867" y="1717"/>
                    </a:lnTo>
                    <a:lnTo>
                      <a:pt x="1867" y="1899"/>
                    </a:lnTo>
                    <a:lnTo>
                      <a:pt x="1864" y="1984"/>
                    </a:lnTo>
                    <a:lnTo>
                      <a:pt x="1852" y="2067"/>
                    </a:lnTo>
                    <a:lnTo>
                      <a:pt x="1834" y="2146"/>
                    </a:lnTo>
                    <a:lnTo>
                      <a:pt x="1809" y="2225"/>
                    </a:lnTo>
                    <a:lnTo>
                      <a:pt x="1778" y="2299"/>
                    </a:lnTo>
                    <a:lnTo>
                      <a:pt x="1739" y="2370"/>
                    </a:lnTo>
                    <a:lnTo>
                      <a:pt x="1697" y="2437"/>
                    </a:lnTo>
                    <a:lnTo>
                      <a:pt x="1647" y="2500"/>
                    </a:lnTo>
                    <a:lnTo>
                      <a:pt x="1594" y="2559"/>
                    </a:lnTo>
                    <a:lnTo>
                      <a:pt x="1535" y="2613"/>
                    </a:lnTo>
                    <a:lnTo>
                      <a:pt x="1472" y="2661"/>
                    </a:lnTo>
                    <a:lnTo>
                      <a:pt x="1404" y="2705"/>
                    </a:lnTo>
                    <a:lnTo>
                      <a:pt x="1334" y="2742"/>
                    </a:lnTo>
                    <a:lnTo>
                      <a:pt x="1259" y="2775"/>
                    </a:lnTo>
                    <a:lnTo>
                      <a:pt x="1182" y="2799"/>
                    </a:lnTo>
                    <a:lnTo>
                      <a:pt x="1101" y="2817"/>
                    </a:lnTo>
                    <a:lnTo>
                      <a:pt x="1019" y="2829"/>
                    </a:lnTo>
                    <a:lnTo>
                      <a:pt x="934" y="2833"/>
                    </a:lnTo>
                    <a:lnTo>
                      <a:pt x="848" y="2829"/>
                    </a:lnTo>
                    <a:lnTo>
                      <a:pt x="766" y="2817"/>
                    </a:lnTo>
                    <a:lnTo>
                      <a:pt x="685" y="2799"/>
                    </a:lnTo>
                    <a:lnTo>
                      <a:pt x="608" y="2775"/>
                    </a:lnTo>
                    <a:lnTo>
                      <a:pt x="534" y="2742"/>
                    </a:lnTo>
                    <a:lnTo>
                      <a:pt x="463" y="2705"/>
                    </a:lnTo>
                    <a:lnTo>
                      <a:pt x="396" y="2661"/>
                    </a:lnTo>
                    <a:lnTo>
                      <a:pt x="332" y="2613"/>
                    </a:lnTo>
                    <a:lnTo>
                      <a:pt x="274" y="2559"/>
                    </a:lnTo>
                    <a:lnTo>
                      <a:pt x="220" y="2500"/>
                    </a:lnTo>
                    <a:lnTo>
                      <a:pt x="170" y="2437"/>
                    </a:lnTo>
                    <a:lnTo>
                      <a:pt x="128" y="2370"/>
                    </a:lnTo>
                    <a:lnTo>
                      <a:pt x="90" y="2299"/>
                    </a:lnTo>
                    <a:lnTo>
                      <a:pt x="58" y="2225"/>
                    </a:lnTo>
                    <a:lnTo>
                      <a:pt x="34" y="2146"/>
                    </a:lnTo>
                    <a:lnTo>
                      <a:pt x="15" y="2067"/>
                    </a:lnTo>
                    <a:lnTo>
                      <a:pt x="4" y="1984"/>
                    </a:lnTo>
                    <a:lnTo>
                      <a:pt x="0" y="1899"/>
                    </a:lnTo>
                    <a:lnTo>
                      <a:pt x="4" y="1814"/>
                    </a:lnTo>
                    <a:lnTo>
                      <a:pt x="15" y="1731"/>
                    </a:lnTo>
                    <a:lnTo>
                      <a:pt x="34" y="1650"/>
                    </a:lnTo>
                    <a:lnTo>
                      <a:pt x="58" y="1572"/>
                    </a:lnTo>
                    <a:lnTo>
                      <a:pt x="91" y="1497"/>
                    </a:lnTo>
                    <a:lnTo>
                      <a:pt x="97" y="1485"/>
                    </a:lnTo>
                    <a:lnTo>
                      <a:pt x="107" y="1466"/>
                    </a:lnTo>
                    <a:lnTo>
                      <a:pt x="121" y="1444"/>
                    </a:lnTo>
                    <a:lnTo>
                      <a:pt x="137" y="1416"/>
                    </a:lnTo>
                    <a:lnTo>
                      <a:pt x="156" y="1385"/>
                    </a:lnTo>
                    <a:lnTo>
                      <a:pt x="177" y="1350"/>
                    </a:lnTo>
                    <a:lnTo>
                      <a:pt x="199" y="1313"/>
                    </a:lnTo>
                    <a:lnTo>
                      <a:pt x="224" y="1273"/>
                    </a:lnTo>
                    <a:lnTo>
                      <a:pt x="249" y="1231"/>
                    </a:lnTo>
                    <a:lnTo>
                      <a:pt x="276" y="1186"/>
                    </a:lnTo>
                    <a:lnTo>
                      <a:pt x="304" y="1142"/>
                    </a:lnTo>
                    <a:lnTo>
                      <a:pt x="332" y="1095"/>
                    </a:lnTo>
                    <a:lnTo>
                      <a:pt x="361" y="1048"/>
                    </a:lnTo>
                    <a:lnTo>
                      <a:pt x="388" y="1002"/>
                    </a:lnTo>
                    <a:lnTo>
                      <a:pt x="417" y="956"/>
                    </a:lnTo>
                    <a:lnTo>
                      <a:pt x="444" y="911"/>
                    </a:lnTo>
                    <a:lnTo>
                      <a:pt x="470" y="868"/>
                    </a:lnTo>
                    <a:lnTo>
                      <a:pt x="495" y="826"/>
                    </a:lnTo>
                    <a:lnTo>
                      <a:pt x="506" y="812"/>
                    </a:lnTo>
                    <a:lnTo>
                      <a:pt x="521" y="801"/>
                    </a:lnTo>
                    <a:lnTo>
                      <a:pt x="537" y="795"/>
                    </a:lnTo>
                    <a:lnTo>
                      <a:pt x="555" y="793"/>
                    </a:lnTo>
                    <a:lnTo>
                      <a:pt x="572" y="796"/>
                    </a:lnTo>
                    <a:lnTo>
                      <a:pt x="588" y="802"/>
                    </a:lnTo>
                    <a:lnTo>
                      <a:pt x="603" y="814"/>
                    </a:lnTo>
                    <a:lnTo>
                      <a:pt x="613" y="828"/>
                    </a:lnTo>
                    <a:lnTo>
                      <a:pt x="621" y="844"/>
                    </a:lnTo>
                    <a:lnTo>
                      <a:pt x="622" y="862"/>
                    </a:lnTo>
                    <a:lnTo>
                      <a:pt x="620" y="879"/>
                    </a:lnTo>
                    <a:lnTo>
                      <a:pt x="612" y="896"/>
                    </a:lnTo>
                    <a:lnTo>
                      <a:pt x="561" y="982"/>
                    </a:lnTo>
                    <a:lnTo>
                      <a:pt x="511" y="1067"/>
                    </a:lnTo>
                    <a:lnTo>
                      <a:pt x="576" y="1037"/>
                    </a:lnTo>
                    <a:lnTo>
                      <a:pt x="643" y="1012"/>
                    </a:lnTo>
                    <a:lnTo>
                      <a:pt x="713" y="992"/>
                    </a:lnTo>
                    <a:lnTo>
                      <a:pt x="785" y="977"/>
                    </a:lnTo>
                    <a:lnTo>
                      <a:pt x="858" y="969"/>
                    </a:lnTo>
                    <a:lnTo>
                      <a:pt x="934" y="966"/>
                    </a:lnTo>
                    <a:lnTo>
                      <a:pt x="1016" y="969"/>
                    </a:lnTo>
                    <a:lnTo>
                      <a:pt x="1098" y="980"/>
                    </a:lnTo>
                    <a:lnTo>
                      <a:pt x="1177" y="997"/>
                    </a:lnTo>
                    <a:lnTo>
                      <a:pt x="1253" y="1022"/>
                    </a:lnTo>
                    <a:lnTo>
                      <a:pt x="1326" y="1052"/>
                    </a:lnTo>
                    <a:lnTo>
                      <a:pt x="1397" y="1088"/>
                    </a:lnTo>
                    <a:lnTo>
                      <a:pt x="1463" y="1130"/>
                    </a:lnTo>
                    <a:lnTo>
                      <a:pt x="1525" y="1178"/>
                    </a:lnTo>
                    <a:lnTo>
                      <a:pt x="1584" y="1230"/>
                    </a:lnTo>
                    <a:lnTo>
                      <a:pt x="1637" y="1286"/>
                    </a:lnTo>
                    <a:lnTo>
                      <a:pt x="1687" y="1348"/>
                    </a:lnTo>
                    <a:lnTo>
                      <a:pt x="1730" y="1413"/>
                    </a:lnTo>
                    <a:lnTo>
                      <a:pt x="1730" y="737"/>
                    </a:lnTo>
                    <a:lnTo>
                      <a:pt x="1727" y="678"/>
                    </a:lnTo>
                    <a:lnTo>
                      <a:pt x="1715" y="620"/>
                    </a:lnTo>
                    <a:lnTo>
                      <a:pt x="1698" y="567"/>
                    </a:lnTo>
                    <a:lnTo>
                      <a:pt x="1674" y="515"/>
                    </a:lnTo>
                    <a:lnTo>
                      <a:pt x="1646" y="467"/>
                    </a:lnTo>
                    <a:lnTo>
                      <a:pt x="1611" y="424"/>
                    </a:lnTo>
                    <a:lnTo>
                      <a:pt x="1571" y="384"/>
                    </a:lnTo>
                    <a:lnTo>
                      <a:pt x="1528" y="349"/>
                    </a:lnTo>
                    <a:lnTo>
                      <a:pt x="1479" y="321"/>
                    </a:lnTo>
                    <a:lnTo>
                      <a:pt x="1428" y="297"/>
                    </a:lnTo>
                    <a:lnTo>
                      <a:pt x="1375" y="280"/>
                    </a:lnTo>
                    <a:lnTo>
                      <a:pt x="1317" y="268"/>
                    </a:lnTo>
                    <a:lnTo>
                      <a:pt x="1258" y="265"/>
                    </a:lnTo>
                    <a:lnTo>
                      <a:pt x="1203" y="267"/>
                    </a:lnTo>
                    <a:lnTo>
                      <a:pt x="1151" y="277"/>
                    </a:lnTo>
                    <a:lnTo>
                      <a:pt x="1100" y="292"/>
                    </a:lnTo>
                    <a:lnTo>
                      <a:pt x="1051" y="312"/>
                    </a:lnTo>
                    <a:lnTo>
                      <a:pt x="1005" y="338"/>
                    </a:lnTo>
                    <a:lnTo>
                      <a:pt x="962" y="369"/>
                    </a:lnTo>
                    <a:lnTo>
                      <a:pt x="922" y="404"/>
                    </a:lnTo>
                    <a:lnTo>
                      <a:pt x="887" y="445"/>
                    </a:lnTo>
                    <a:lnTo>
                      <a:pt x="856" y="490"/>
                    </a:lnTo>
                    <a:lnTo>
                      <a:pt x="855" y="491"/>
                    </a:lnTo>
                    <a:lnTo>
                      <a:pt x="852" y="496"/>
                    </a:lnTo>
                    <a:lnTo>
                      <a:pt x="848" y="502"/>
                    </a:lnTo>
                    <a:lnTo>
                      <a:pt x="842" y="511"/>
                    </a:lnTo>
                    <a:lnTo>
                      <a:pt x="835" y="525"/>
                    </a:lnTo>
                    <a:lnTo>
                      <a:pt x="825" y="540"/>
                    </a:lnTo>
                    <a:lnTo>
                      <a:pt x="814" y="561"/>
                    </a:lnTo>
                    <a:lnTo>
                      <a:pt x="799" y="584"/>
                    </a:lnTo>
                    <a:lnTo>
                      <a:pt x="781" y="613"/>
                    </a:lnTo>
                    <a:lnTo>
                      <a:pt x="761" y="648"/>
                    </a:lnTo>
                    <a:lnTo>
                      <a:pt x="738" y="688"/>
                    </a:lnTo>
                    <a:lnTo>
                      <a:pt x="727" y="701"/>
                    </a:lnTo>
                    <a:lnTo>
                      <a:pt x="712" y="712"/>
                    </a:lnTo>
                    <a:lnTo>
                      <a:pt x="695" y="719"/>
                    </a:lnTo>
                    <a:lnTo>
                      <a:pt x="678" y="721"/>
                    </a:lnTo>
                    <a:lnTo>
                      <a:pt x="661" y="719"/>
                    </a:lnTo>
                    <a:lnTo>
                      <a:pt x="643" y="711"/>
                    </a:lnTo>
                    <a:lnTo>
                      <a:pt x="629" y="700"/>
                    </a:lnTo>
                    <a:lnTo>
                      <a:pt x="618" y="685"/>
                    </a:lnTo>
                    <a:lnTo>
                      <a:pt x="612" y="669"/>
                    </a:lnTo>
                    <a:lnTo>
                      <a:pt x="610" y="651"/>
                    </a:lnTo>
                    <a:lnTo>
                      <a:pt x="612" y="634"/>
                    </a:lnTo>
                    <a:lnTo>
                      <a:pt x="620" y="617"/>
                    </a:lnTo>
                    <a:lnTo>
                      <a:pt x="642" y="579"/>
                    </a:lnTo>
                    <a:lnTo>
                      <a:pt x="662" y="547"/>
                    </a:lnTo>
                    <a:lnTo>
                      <a:pt x="678" y="518"/>
                    </a:lnTo>
                    <a:lnTo>
                      <a:pt x="693" y="495"/>
                    </a:lnTo>
                    <a:lnTo>
                      <a:pt x="704" y="476"/>
                    </a:lnTo>
                    <a:lnTo>
                      <a:pt x="713" y="460"/>
                    </a:lnTo>
                    <a:lnTo>
                      <a:pt x="722" y="448"/>
                    </a:lnTo>
                    <a:lnTo>
                      <a:pt x="727" y="438"/>
                    </a:lnTo>
                    <a:lnTo>
                      <a:pt x="731" y="430"/>
                    </a:lnTo>
                    <a:lnTo>
                      <a:pt x="734" y="425"/>
                    </a:lnTo>
                    <a:lnTo>
                      <a:pt x="736" y="421"/>
                    </a:lnTo>
                    <a:lnTo>
                      <a:pt x="738" y="420"/>
                    </a:lnTo>
                    <a:lnTo>
                      <a:pt x="738" y="419"/>
                    </a:lnTo>
                    <a:lnTo>
                      <a:pt x="739" y="418"/>
                    </a:lnTo>
                    <a:lnTo>
                      <a:pt x="775" y="365"/>
                    </a:lnTo>
                    <a:lnTo>
                      <a:pt x="815" y="318"/>
                    </a:lnTo>
                    <a:lnTo>
                      <a:pt x="860" y="275"/>
                    </a:lnTo>
                    <a:lnTo>
                      <a:pt x="908" y="237"/>
                    </a:lnTo>
                    <a:lnTo>
                      <a:pt x="960" y="205"/>
                    </a:lnTo>
                    <a:lnTo>
                      <a:pt x="1015" y="178"/>
                    </a:lnTo>
                    <a:lnTo>
                      <a:pt x="1072" y="156"/>
                    </a:lnTo>
                    <a:lnTo>
                      <a:pt x="1133" y="140"/>
                    </a:lnTo>
                    <a:lnTo>
                      <a:pt x="1194" y="130"/>
                    </a:lnTo>
                    <a:lnTo>
                      <a:pt x="1258" y="128"/>
                    </a:lnTo>
                    <a:lnTo>
                      <a:pt x="1302" y="129"/>
                    </a:lnTo>
                    <a:lnTo>
                      <a:pt x="1347" y="134"/>
                    </a:lnTo>
                    <a:lnTo>
                      <a:pt x="1372" y="100"/>
                    </a:lnTo>
                    <a:lnTo>
                      <a:pt x="1401" y="71"/>
                    </a:lnTo>
                    <a:lnTo>
                      <a:pt x="1433" y="46"/>
                    </a:lnTo>
                    <a:lnTo>
                      <a:pt x="1468" y="27"/>
                    </a:lnTo>
                    <a:lnTo>
                      <a:pt x="1505" y="12"/>
                    </a:lnTo>
                    <a:lnTo>
                      <a:pt x="1545" y="3"/>
                    </a:lnTo>
                    <a:lnTo>
                      <a:pt x="15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5" name="Freeform 7">
                <a:extLst>
                  <a:ext uri="{FF2B5EF4-FFF2-40B4-BE49-F238E27FC236}">
                    <a16:creationId xmlns:a16="http://schemas.microsoft.com/office/drawing/2014/main" id="{4767E57B-06DD-4EB1-9F7D-71741318C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3181350"/>
                <a:ext cx="2027238" cy="2025650"/>
              </a:xfrm>
              <a:custGeom>
                <a:avLst/>
                <a:gdLst>
                  <a:gd name="T0" fmla="*/ 769 w 1277"/>
                  <a:gd name="T1" fmla="*/ 14 h 1276"/>
                  <a:gd name="T2" fmla="*/ 952 w 1277"/>
                  <a:gd name="T3" fmla="*/ 82 h 1276"/>
                  <a:gd name="T4" fmla="*/ 1106 w 1277"/>
                  <a:gd name="T5" fmla="*/ 203 h 1276"/>
                  <a:gd name="T6" fmla="*/ 1125 w 1277"/>
                  <a:gd name="T7" fmla="*/ 252 h 1276"/>
                  <a:gd name="T8" fmla="*/ 1103 w 1277"/>
                  <a:gd name="T9" fmla="*/ 300 h 1276"/>
                  <a:gd name="T10" fmla="*/ 1054 w 1277"/>
                  <a:gd name="T11" fmla="*/ 318 h 1276"/>
                  <a:gd name="T12" fmla="*/ 1006 w 1277"/>
                  <a:gd name="T13" fmla="*/ 296 h 1276"/>
                  <a:gd name="T14" fmla="*/ 885 w 1277"/>
                  <a:gd name="T15" fmla="*/ 201 h 1276"/>
                  <a:gd name="T16" fmla="*/ 742 w 1277"/>
                  <a:gd name="T17" fmla="*/ 148 h 1276"/>
                  <a:gd name="T18" fmla="*/ 576 w 1277"/>
                  <a:gd name="T19" fmla="*/ 140 h 1276"/>
                  <a:gd name="T20" fmla="*/ 403 w 1277"/>
                  <a:gd name="T21" fmla="*/ 195 h 1276"/>
                  <a:gd name="T22" fmla="*/ 264 w 1277"/>
                  <a:gd name="T23" fmla="*/ 305 h 1276"/>
                  <a:gd name="T24" fmla="*/ 171 w 1277"/>
                  <a:gd name="T25" fmla="*/ 456 h 1276"/>
                  <a:gd name="T26" fmla="*/ 137 w 1277"/>
                  <a:gd name="T27" fmla="*/ 638 h 1276"/>
                  <a:gd name="T28" fmla="*/ 171 w 1277"/>
                  <a:gd name="T29" fmla="*/ 820 h 1276"/>
                  <a:gd name="T30" fmla="*/ 264 w 1277"/>
                  <a:gd name="T31" fmla="*/ 971 h 1276"/>
                  <a:gd name="T32" fmla="*/ 403 w 1277"/>
                  <a:gd name="T33" fmla="*/ 1081 h 1276"/>
                  <a:gd name="T34" fmla="*/ 576 w 1277"/>
                  <a:gd name="T35" fmla="*/ 1135 h 1276"/>
                  <a:gd name="T36" fmla="*/ 762 w 1277"/>
                  <a:gd name="T37" fmla="*/ 1124 h 1276"/>
                  <a:gd name="T38" fmla="*/ 925 w 1277"/>
                  <a:gd name="T39" fmla="*/ 1050 h 1276"/>
                  <a:gd name="T40" fmla="*/ 1050 w 1277"/>
                  <a:gd name="T41" fmla="*/ 924 h 1276"/>
                  <a:gd name="T42" fmla="*/ 1125 w 1277"/>
                  <a:gd name="T43" fmla="*/ 761 h 1276"/>
                  <a:gd name="T44" fmla="*/ 1137 w 1277"/>
                  <a:gd name="T45" fmla="*/ 581 h 1276"/>
                  <a:gd name="T46" fmla="*/ 1106 w 1277"/>
                  <a:gd name="T47" fmla="*/ 450 h 1276"/>
                  <a:gd name="T48" fmla="*/ 1122 w 1277"/>
                  <a:gd name="T49" fmla="*/ 402 h 1276"/>
                  <a:gd name="T50" fmla="*/ 1170 w 1277"/>
                  <a:gd name="T51" fmla="*/ 377 h 1276"/>
                  <a:gd name="T52" fmla="*/ 1219 w 1277"/>
                  <a:gd name="T53" fmla="*/ 393 h 1276"/>
                  <a:gd name="T54" fmla="*/ 1256 w 1277"/>
                  <a:gd name="T55" fmla="*/ 475 h 1276"/>
                  <a:gd name="T56" fmla="*/ 1277 w 1277"/>
                  <a:gd name="T57" fmla="*/ 638 h 1276"/>
                  <a:gd name="T58" fmla="*/ 1244 w 1277"/>
                  <a:gd name="T59" fmla="*/ 839 h 1276"/>
                  <a:gd name="T60" fmla="*/ 1154 w 1277"/>
                  <a:gd name="T61" fmla="*/ 1015 h 1276"/>
                  <a:gd name="T62" fmla="*/ 1015 w 1277"/>
                  <a:gd name="T63" fmla="*/ 1153 h 1276"/>
                  <a:gd name="T64" fmla="*/ 840 w 1277"/>
                  <a:gd name="T65" fmla="*/ 1244 h 1276"/>
                  <a:gd name="T66" fmla="*/ 639 w 1277"/>
                  <a:gd name="T67" fmla="*/ 1276 h 1276"/>
                  <a:gd name="T68" fmla="*/ 437 w 1277"/>
                  <a:gd name="T69" fmla="*/ 1244 h 1276"/>
                  <a:gd name="T70" fmla="*/ 262 w 1277"/>
                  <a:gd name="T71" fmla="*/ 1153 h 1276"/>
                  <a:gd name="T72" fmla="*/ 124 w 1277"/>
                  <a:gd name="T73" fmla="*/ 1015 h 1276"/>
                  <a:gd name="T74" fmla="*/ 33 w 1277"/>
                  <a:gd name="T75" fmla="*/ 839 h 1276"/>
                  <a:gd name="T76" fmla="*/ 0 w 1277"/>
                  <a:gd name="T77" fmla="*/ 638 h 1276"/>
                  <a:gd name="T78" fmla="*/ 33 w 1277"/>
                  <a:gd name="T79" fmla="*/ 436 h 1276"/>
                  <a:gd name="T80" fmla="*/ 124 w 1277"/>
                  <a:gd name="T81" fmla="*/ 261 h 1276"/>
                  <a:gd name="T82" fmla="*/ 262 w 1277"/>
                  <a:gd name="T83" fmla="*/ 123 h 1276"/>
                  <a:gd name="T84" fmla="*/ 437 w 1277"/>
                  <a:gd name="T85" fmla="*/ 32 h 1276"/>
                  <a:gd name="T86" fmla="*/ 639 w 1277"/>
                  <a:gd name="T87" fmla="*/ 0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77" h="1276">
                    <a:moveTo>
                      <a:pt x="639" y="0"/>
                    </a:moveTo>
                    <a:lnTo>
                      <a:pt x="704" y="2"/>
                    </a:lnTo>
                    <a:lnTo>
                      <a:pt x="769" y="14"/>
                    </a:lnTo>
                    <a:lnTo>
                      <a:pt x="833" y="30"/>
                    </a:lnTo>
                    <a:lnTo>
                      <a:pt x="894" y="53"/>
                    </a:lnTo>
                    <a:lnTo>
                      <a:pt x="952" y="82"/>
                    </a:lnTo>
                    <a:lnTo>
                      <a:pt x="1007" y="117"/>
                    </a:lnTo>
                    <a:lnTo>
                      <a:pt x="1059" y="157"/>
                    </a:lnTo>
                    <a:lnTo>
                      <a:pt x="1106" y="203"/>
                    </a:lnTo>
                    <a:lnTo>
                      <a:pt x="1116" y="218"/>
                    </a:lnTo>
                    <a:lnTo>
                      <a:pt x="1122" y="235"/>
                    </a:lnTo>
                    <a:lnTo>
                      <a:pt x="1125" y="252"/>
                    </a:lnTo>
                    <a:lnTo>
                      <a:pt x="1121" y="270"/>
                    </a:lnTo>
                    <a:lnTo>
                      <a:pt x="1115" y="286"/>
                    </a:lnTo>
                    <a:lnTo>
                      <a:pt x="1103" y="300"/>
                    </a:lnTo>
                    <a:lnTo>
                      <a:pt x="1088" y="311"/>
                    </a:lnTo>
                    <a:lnTo>
                      <a:pt x="1071" y="317"/>
                    </a:lnTo>
                    <a:lnTo>
                      <a:pt x="1054" y="318"/>
                    </a:lnTo>
                    <a:lnTo>
                      <a:pt x="1037" y="316"/>
                    </a:lnTo>
                    <a:lnTo>
                      <a:pt x="1020" y="308"/>
                    </a:lnTo>
                    <a:lnTo>
                      <a:pt x="1006" y="296"/>
                    </a:lnTo>
                    <a:lnTo>
                      <a:pt x="968" y="261"/>
                    </a:lnTo>
                    <a:lnTo>
                      <a:pt x="928" y="229"/>
                    </a:lnTo>
                    <a:lnTo>
                      <a:pt x="885" y="201"/>
                    </a:lnTo>
                    <a:lnTo>
                      <a:pt x="839" y="179"/>
                    </a:lnTo>
                    <a:lnTo>
                      <a:pt x="790" y="160"/>
                    </a:lnTo>
                    <a:lnTo>
                      <a:pt x="742" y="148"/>
                    </a:lnTo>
                    <a:lnTo>
                      <a:pt x="691" y="139"/>
                    </a:lnTo>
                    <a:lnTo>
                      <a:pt x="639" y="137"/>
                    </a:lnTo>
                    <a:lnTo>
                      <a:pt x="576" y="140"/>
                    </a:lnTo>
                    <a:lnTo>
                      <a:pt x="515" y="152"/>
                    </a:lnTo>
                    <a:lnTo>
                      <a:pt x="457" y="170"/>
                    </a:lnTo>
                    <a:lnTo>
                      <a:pt x="403" y="195"/>
                    </a:lnTo>
                    <a:lnTo>
                      <a:pt x="352" y="226"/>
                    </a:lnTo>
                    <a:lnTo>
                      <a:pt x="305" y="264"/>
                    </a:lnTo>
                    <a:lnTo>
                      <a:pt x="264" y="305"/>
                    </a:lnTo>
                    <a:lnTo>
                      <a:pt x="227" y="352"/>
                    </a:lnTo>
                    <a:lnTo>
                      <a:pt x="196" y="403"/>
                    </a:lnTo>
                    <a:lnTo>
                      <a:pt x="171" y="456"/>
                    </a:lnTo>
                    <a:lnTo>
                      <a:pt x="152" y="515"/>
                    </a:lnTo>
                    <a:lnTo>
                      <a:pt x="141" y="576"/>
                    </a:lnTo>
                    <a:lnTo>
                      <a:pt x="137" y="638"/>
                    </a:lnTo>
                    <a:lnTo>
                      <a:pt x="141" y="701"/>
                    </a:lnTo>
                    <a:lnTo>
                      <a:pt x="152" y="761"/>
                    </a:lnTo>
                    <a:lnTo>
                      <a:pt x="171" y="820"/>
                    </a:lnTo>
                    <a:lnTo>
                      <a:pt x="196" y="873"/>
                    </a:lnTo>
                    <a:lnTo>
                      <a:pt x="227" y="924"/>
                    </a:lnTo>
                    <a:lnTo>
                      <a:pt x="264" y="971"/>
                    </a:lnTo>
                    <a:lnTo>
                      <a:pt x="305" y="1012"/>
                    </a:lnTo>
                    <a:lnTo>
                      <a:pt x="352" y="1050"/>
                    </a:lnTo>
                    <a:lnTo>
                      <a:pt x="403" y="1081"/>
                    </a:lnTo>
                    <a:lnTo>
                      <a:pt x="457" y="1106"/>
                    </a:lnTo>
                    <a:lnTo>
                      <a:pt x="515" y="1124"/>
                    </a:lnTo>
                    <a:lnTo>
                      <a:pt x="576" y="1135"/>
                    </a:lnTo>
                    <a:lnTo>
                      <a:pt x="639" y="1139"/>
                    </a:lnTo>
                    <a:lnTo>
                      <a:pt x="702" y="1135"/>
                    </a:lnTo>
                    <a:lnTo>
                      <a:pt x="762" y="1124"/>
                    </a:lnTo>
                    <a:lnTo>
                      <a:pt x="820" y="1106"/>
                    </a:lnTo>
                    <a:lnTo>
                      <a:pt x="874" y="1081"/>
                    </a:lnTo>
                    <a:lnTo>
                      <a:pt x="925" y="1050"/>
                    </a:lnTo>
                    <a:lnTo>
                      <a:pt x="972" y="1012"/>
                    </a:lnTo>
                    <a:lnTo>
                      <a:pt x="1013" y="971"/>
                    </a:lnTo>
                    <a:lnTo>
                      <a:pt x="1050" y="924"/>
                    </a:lnTo>
                    <a:lnTo>
                      <a:pt x="1081" y="873"/>
                    </a:lnTo>
                    <a:lnTo>
                      <a:pt x="1106" y="820"/>
                    </a:lnTo>
                    <a:lnTo>
                      <a:pt x="1125" y="761"/>
                    </a:lnTo>
                    <a:lnTo>
                      <a:pt x="1136" y="701"/>
                    </a:lnTo>
                    <a:lnTo>
                      <a:pt x="1140" y="638"/>
                    </a:lnTo>
                    <a:lnTo>
                      <a:pt x="1137" y="581"/>
                    </a:lnTo>
                    <a:lnTo>
                      <a:pt x="1127" y="524"/>
                    </a:lnTo>
                    <a:lnTo>
                      <a:pt x="1111" y="469"/>
                    </a:lnTo>
                    <a:lnTo>
                      <a:pt x="1106" y="450"/>
                    </a:lnTo>
                    <a:lnTo>
                      <a:pt x="1108" y="433"/>
                    </a:lnTo>
                    <a:lnTo>
                      <a:pt x="1114" y="417"/>
                    </a:lnTo>
                    <a:lnTo>
                      <a:pt x="1122" y="402"/>
                    </a:lnTo>
                    <a:lnTo>
                      <a:pt x="1136" y="389"/>
                    </a:lnTo>
                    <a:lnTo>
                      <a:pt x="1152" y="380"/>
                    </a:lnTo>
                    <a:lnTo>
                      <a:pt x="1170" y="377"/>
                    </a:lnTo>
                    <a:lnTo>
                      <a:pt x="1187" y="378"/>
                    </a:lnTo>
                    <a:lnTo>
                      <a:pt x="1205" y="383"/>
                    </a:lnTo>
                    <a:lnTo>
                      <a:pt x="1219" y="393"/>
                    </a:lnTo>
                    <a:lnTo>
                      <a:pt x="1231" y="405"/>
                    </a:lnTo>
                    <a:lnTo>
                      <a:pt x="1239" y="422"/>
                    </a:lnTo>
                    <a:lnTo>
                      <a:pt x="1256" y="475"/>
                    </a:lnTo>
                    <a:lnTo>
                      <a:pt x="1268" y="529"/>
                    </a:lnTo>
                    <a:lnTo>
                      <a:pt x="1275" y="583"/>
                    </a:lnTo>
                    <a:lnTo>
                      <a:pt x="1277" y="638"/>
                    </a:lnTo>
                    <a:lnTo>
                      <a:pt x="1273" y="708"/>
                    </a:lnTo>
                    <a:lnTo>
                      <a:pt x="1263" y="775"/>
                    </a:lnTo>
                    <a:lnTo>
                      <a:pt x="1244" y="839"/>
                    </a:lnTo>
                    <a:lnTo>
                      <a:pt x="1221" y="902"/>
                    </a:lnTo>
                    <a:lnTo>
                      <a:pt x="1190" y="960"/>
                    </a:lnTo>
                    <a:lnTo>
                      <a:pt x="1154" y="1015"/>
                    </a:lnTo>
                    <a:lnTo>
                      <a:pt x="1112" y="1066"/>
                    </a:lnTo>
                    <a:lnTo>
                      <a:pt x="1066" y="1112"/>
                    </a:lnTo>
                    <a:lnTo>
                      <a:pt x="1015" y="1153"/>
                    </a:lnTo>
                    <a:lnTo>
                      <a:pt x="961" y="1189"/>
                    </a:lnTo>
                    <a:lnTo>
                      <a:pt x="902" y="1220"/>
                    </a:lnTo>
                    <a:lnTo>
                      <a:pt x="840" y="1244"/>
                    </a:lnTo>
                    <a:lnTo>
                      <a:pt x="775" y="1262"/>
                    </a:lnTo>
                    <a:lnTo>
                      <a:pt x="708" y="1272"/>
                    </a:lnTo>
                    <a:lnTo>
                      <a:pt x="639" y="1276"/>
                    </a:lnTo>
                    <a:lnTo>
                      <a:pt x="569" y="1272"/>
                    </a:lnTo>
                    <a:lnTo>
                      <a:pt x="502" y="1262"/>
                    </a:lnTo>
                    <a:lnTo>
                      <a:pt x="437" y="1244"/>
                    </a:lnTo>
                    <a:lnTo>
                      <a:pt x="375" y="1220"/>
                    </a:lnTo>
                    <a:lnTo>
                      <a:pt x="316" y="1189"/>
                    </a:lnTo>
                    <a:lnTo>
                      <a:pt x="262" y="1153"/>
                    </a:lnTo>
                    <a:lnTo>
                      <a:pt x="211" y="1112"/>
                    </a:lnTo>
                    <a:lnTo>
                      <a:pt x="165" y="1066"/>
                    </a:lnTo>
                    <a:lnTo>
                      <a:pt x="124" y="1015"/>
                    </a:lnTo>
                    <a:lnTo>
                      <a:pt x="87" y="960"/>
                    </a:lnTo>
                    <a:lnTo>
                      <a:pt x="56" y="902"/>
                    </a:lnTo>
                    <a:lnTo>
                      <a:pt x="33" y="839"/>
                    </a:lnTo>
                    <a:lnTo>
                      <a:pt x="15" y="775"/>
                    </a:lnTo>
                    <a:lnTo>
                      <a:pt x="4" y="708"/>
                    </a:lnTo>
                    <a:lnTo>
                      <a:pt x="0" y="638"/>
                    </a:lnTo>
                    <a:lnTo>
                      <a:pt x="4" y="568"/>
                    </a:lnTo>
                    <a:lnTo>
                      <a:pt x="15" y="501"/>
                    </a:lnTo>
                    <a:lnTo>
                      <a:pt x="33" y="436"/>
                    </a:lnTo>
                    <a:lnTo>
                      <a:pt x="56" y="374"/>
                    </a:lnTo>
                    <a:lnTo>
                      <a:pt x="87" y="316"/>
                    </a:lnTo>
                    <a:lnTo>
                      <a:pt x="124" y="261"/>
                    </a:lnTo>
                    <a:lnTo>
                      <a:pt x="165" y="210"/>
                    </a:lnTo>
                    <a:lnTo>
                      <a:pt x="211" y="164"/>
                    </a:lnTo>
                    <a:lnTo>
                      <a:pt x="262" y="123"/>
                    </a:lnTo>
                    <a:lnTo>
                      <a:pt x="316" y="87"/>
                    </a:lnTo>
                    <a:lnTo>
                      <a:pt x="375" y="56"/>
                    </a:lnTo>
                    <a:lnTo>
                      <a:pt x="437" y="32"/>
                    </a:lnTo>
                    <a:lnTo>
                      <a:pt x="502" y="15"/>
                    </a:lnTo>
                    <a:lnTo>
                      <a:pt x="569" y="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6" name="Freeform 8">
                <a:extLst>
                  <a:ext uri="{FF2B5EF4-FFF2-40B4-BE49-F238E27FC236}">
                    <a16:creationId xmlns:a16="http://schemas.microsoft.com/office/drawing/2014/main" id="{252D1545-7B2F-4473-B0E5-FD1FF5EF51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05176" y="3181350"/>
                <a:ext cx="2027238" cy="2025650"/>
              </a:xfrm>
              <a:custGeom>
                <a:avLst/>
                <a:gdLst>
                  <a:gd name="T0" fmla="*/ 576 w 1277"/>
                  <a:gd name="T1" fmla="*/ 140 h 1276"/>
                  <a:gd name="T2" fmla="*/ 458 w 1277"/>
                  <a:gd name="T3" fmla="*/ 170 h 1276"/>
                  <a:gd name="T4" fmla="*/ 352 w 1277"/>
                  <a:gd name="T5" fmla="*/ 226 h 1276"/>
                  <a:gd name="T6" fmla="*/ 264 w 1277"/>
                  <a:gd name="T7" fmla="*/ 305 h 1276"/>
                  <a:gd name="T8" fmla="*/ 196 w 1277"/>
                  <a:gd name="T9" fmla="*/ 403 h 1276"/>
                  <a:gd name="T10" fmla="*/ 153 w 1277"/>
                  <a:gd name="T11" fmla="*/ 515 h 1276"/>
                  <a:gd name="T12" fmla="*/ 137 w 1277"/>
                  <a:gd name="T13" fmla="*/ 638 h 1276"/>
                  <a:gd name="T14" fmla="*/ 153 w 1277"/>
                  <a:gd name="T15" fmla="*/ 761 h 1276"/>
                  <a:gd name="T16" fmla="*/ 196 w 1277"/>
                  <a:gd name="T17" fmla="*/ 873 h 1276"/>
                  <a:gd name="T18" fmla="*/ 264 w 1277"/>
                  <a:gd name="T19" fmla="*/ 971 h 1276"/>
                  <a:gd name="T20" fmla="*/ 352 w 1277"/>
                  <a:gd name="T21" fmla="*/ 1050 h 1276"/>
                  <a:gd name="T22" fmla="*/ 458 w 1277"/>
                  <a:gd name="T23" fmla="*/ 1106 h 1276"/>
                  <a:gd name="T24" fmla="*/ 576 w 1277"/>
                  <a:gd name="T25" fmla="*/ 1135 h 1276"/>
                  <a:gd name="T26" fmla="*/ 701 w 1277"/>
                  <a:gd name="T27" fmla="*/ 1135 h 1276"/>
                  <a:gd name="T28" fmla="*/ 820 w 1277"/>
                  <a:gd name="T29" fmla="*/ 1106 h 1276"/>
                  <a:gd name="T30" fmla="*/ 925 w 1277"/>
                  <a:gd name="T31" fmla="*/ 1050 h 1276"/>
                  <a:gd name="T32" fmla="*/ 1014 w 1277"/>
                  <a:gd name="T33" fmla="*/ 971 h 1276"/>
                  <a:gd name="T34" fmla="*/ 1081 w 1277"/>
                  <a:gd name="T35" fmla="*/ 873 h 1276"/>
                  <a:gd name="T36" fmla="*/ 1124 w 1277"/>
                  <a:gd name="T37" fmla="*/ 761 h 1276"/>
                  <a:gd name="T38" fmla="*/ 1141 w 1277"/>
                  <a:gd name="T39" fmla="*/ 638 h 1276"/>
                  <a:gd name="T40" fmla="*/ 1124 w 1277"/>
                  <a:gd name="T41" fmla="*/ 515 h 1276"/>
                  <a:gd name="T42" fmla="*/ 1081 w 1277"/>
                  <a:gd name="T43" fmla="*/ 403 h 1276"/>
                  <a:gd name="T44" fmla="*/ 1014 w 1277"/>
                  <a:gd name="T45" fmla="*/ 305 h 1276"/>
                  <a:gd name="T46" fmla="*/ 925 w 1277"/>
                  <a:gd name="T47" fmla="*/ 226 h 1276"/>
                  <a:gd name="T48" fmla="*/ 820 w 1277"/>
                  <a:gd name="T49" fmla="*/ 170 h 1276"/>
                  <a:gd name="T50" fmla="*/ 701 w 1277"/>
                  <a:gd name="T51" fmla="*/ 140 h 1276"/>
                  <a:gd name="T52" fmla="*/ 639 w 1277"/>
                  <a:gd name="T53" fmla="*/ 0 h 1276"/>
                  <a:gd name="T54" fmla="*/ 776 w 1277"/>
                  <a:gd name="T55" fmla="*/ 15 h 1276"/>
                  <a:gd name="T56" fmla="*/ 902 w 1277"/>
                  <a:gd name="T57" fmla="*/ 56 h 1276"/>
                  <a:gd name="T58" fmla="*/ 1016 w 1277"/>
                  <a:gd name="T59" fmla="*/ 123 h 1276"/>
                  <a:gd name="T60" fmla="*/ 1112 w 1277"/>
                  <a:gd name="T61" fmla="*/ 210 h 1276"/>
                  <a:gd name="T62" fmla="*/ 1190 w 1277"/>
                  <a:gd name="T63" fmla="*/ 316 h 1276"/>
                  <a:gd name="T64" fmla="*/ 1245 w 1277"/>
                  <a:gd name="T65" fmla="*/ 436 h 1276"/>
                  <a:gd name="T66" fmla="*/ 1274 w 1277"/>
                  <a:gd name="T67" fmla="*/ 568 h 1276"/>
                  <a:gd name="T68" fmla="*/ 1274 w 1277"/>
                  <a:gd name="T69" fmla="*/ 708 h 1276"/>
                  <a:gd name="T70" fmla="*/ 1245 w 1277"/>
                  <a:gd name="T71" fmla="*/ 839 h 1276"/>
                  <a:gd name="T72" fmla="*/ 1190 w 1277"/>
                  <a:gd name="T73" fmla="*/ 960 h 1276"/>
                  <a:gd name="T74" fmla="*/ 1113 w 1277"/>
                  <a:gd name="T75" fmla="*/ 1066 h 1276"/>
                  <a:gd name="T76" fmla="*/ 1016 w 1277"/>
                  <a:gd name="T77" fmla="*/ 1153 h 1276"/>
                  <a:gd name="T78" fmla="*/ 902 w 1277"/>
                  <a:gd name="T79" fmla="*/ 1220 h 1276"/>
                  <a:gd name="T80" fmla="*/ 776 w 1277"/>
                  <a:gd name="T81" fmla="*/ 1262 h 1276"/>
                  <a:gd name="T82" fmla="*/ 639 w 1277"/>
                  <a:gd name="T83" fmla="*/ 1276 h 1276"/>
                  <a:gd name="T84" fmla="*/ 502 w 1277"/>
                  <a:gd name="T85" fmla="*/ 1262 h 1276"/>
                  <a:gd name="T86" fmla="*/ 376 w 1277"/>
                  <a:gd name="T87" fmla="*/ 1220 h 1276"/>
                  <a:gd name="T88" fmla="*/ 262 w 1277"/>
                  <a:gd name="T89" fmla="*/ 1153 h 1276"/>
                  <a:gd name="T90" fmla="*/ 165 w 1277"/>
                  <a:gd name="T91" fmla="*/ 1066 h 1276"/>
                  <a:gd name="T92" fmla="*/ 87 w 1277"/>
                  <a:gd name="T93" fmla="*/ 960 h 1276"/>
                  <a:gd name="T94" fmla="*/ 32 w 1277"/>
                  <a:gd name="T95" fmla="*/ 839 h 1276"/>
                  <a:gd name="T96" fmla="*/ 4 w 1277"/>
                  <a:gd name="T97" fmla="*/ 708 h 1276"/>
                  <a:gd name="T98" fmla="*/ 4 w 1277"/>
                  <a:gd name="T99" fmla="*/ 568 h 1276"/>
                  <a:gd name="T100" fmla="*/ 32 w 1277"/>
                  <a:gd name="T101" fmla="*/ 436 h 1276"/>
                  <a:gd name="T102" fmla="*/ 87 w 1277"/>
                  <a:gd name="T103" fmla="*/ 316 h 1276"/>
                  <a:gd name="T104" fmla="*/ 165 w 1277"/>
                  <a:gd name="T105" fmla="*/ 210 h 1276"/>
                  <a:gd name="T106" fmla="*/ 262 w 1277"/>
                  <a:gd name="T107" fmla="*/ 123 h 1276"/>
                  <a:gd name="T108" fmla="*/ 376 w 1277"/>
                  <a:gd name="T109" fmla="*/ 56 h 1276"/>
                  <a:gd name="T110" fmla="*/ 502 w 1277"/>
                  <a:gd name="T111" fmla="*/ 15 h 1276"/>
                  <a:gd name="T112" fmla="*/ 639 w 1277"/>
                  <a:gd name="T113" fmla="*/ 0 h 1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77" h="1276">
                    <a:moveTo>
                      <a:pt x="639" y="137"/>
                    </a:moveTo>
                    <a:lnTo>
                      <a:pt x="576" y="140"/>
                    </a:lnTo>
                    <a:lnTo>
                      <a:pt x="515" y="152"/>
                    </a:lnTo>
                    <a:lnTo>
                      <a:pt x="458" y="170"/>
                    </a:lnTo>
                    <a:lnTo>
                      <a:pt x="403" y="195"/>
                    </a:lnTo>
                    <a:lnTo>
                      <a:pt x="352" y="226"/>
                    </a:lnTo>
                    <a:lnTo>
                      <a:pt x="306" y="264"/>
                    </a:lnTo>
                    <a:lnTo>
                      <a:pt x="264" y="305"/>
                    </a:lnTo>
                    <a:lnTo>
                      <a:pt x="227" y="352"/>
                    </a:lnTo>
                    <a:lnTo>
                      <a:pt x="196" y="403"/>
                    </a:lnTo>
                    <a:lnTo>
                      <a:pt x="172" y="456"/>
                    </a:lnTo>
                    <a:lnTo>
                      <a:pt x="153" y="515"/>
                    </a:lnTo>
                    <a:lnTo>
                      <a:pt x="142" y="576"/>
                    </a:lnTo>
                    <a:lnTo>
                      <a:pt x="137" y="638"/>
                    </a:lnTo>
                    <a:lnTo>
                      <a:pt x="142" y="701"/>
                    </a:lnTo>
                    <a:lnTo>
                      <a:pt x="153" y="761"/>
                    </a:lnTo>
                    <a:lnTo>
                      <a:pt x="172" y="820"/>
                    </a:lnTo>
                    <a:lnTo>
                      <a:pt x="196" y="873"/>
                    </a:lnTo>
                    <a:lnTo>
                      <a:pt x="227" y="924"/>
                    </a:lnTo>
                    <a:lnTo>
                      <a:pt x="264" y="971"/>
                    </a:lnTo>
                    <a:lnTo>
                      <a:pt x="306" y="1012"/>
                    </a:lnTo>
                    <a:lnTo>
                      <a:pt x="352" y="1050"/>
                    </a:lnTo>
                    <a:lnTo>
                      <a:pt x="403" y="1081"/>
                    </a:lnTo>
                    <a:lnTo>
                      <a:pt x="458" y="1106"/>
                    </a:lnTo>
                    <a:lnTo>
                      <a:pt x="515" y="1124"/>
                    </a:lnTo>
                    <a:lnTo>
                      <a:pt x="576" y="1135"/>
                    </a:lnTo>
                    <a:lnTo>
                      <a:pt x="639" y="1139"/>
                    </a:lnTo>
                    <a:lnTo>
                      <a:pt x="701" y="1135"/>
                    </a:lnTo>
                    <a:lnTo>
                      <a:pt x="762" y="1124"/>
                    </a:lnTo>
                    <a:lnTo>
                      <a:pt x="820" y="1106"/>
                    </a:lnTo>
                    <a:lnTo>
                      <a:pt x="874" y="1081"/>
                    </a:lnTo>
                    <a:lnTo>
                      <a:pt x="925" y="1050"/>
                    </a:lnTo>
                    <a:lnTo>
                      <a:pt x="971" y="1012"/>
                    </a:lnTo>
                    <a:lnTo>
                      <a:pt x="1014" y="971"/>
                    </a:lnTo>
                    <a:lnTo>
                      <a:pt x="1050" y="924"/>
                    </a:lnTo>
                    <a:lnTo>
                      <a:pt x="1081" y="873"/>
                    </a:lnTo>
                    <a:lnTo>
                      <a:pt x="1107" y="820"/>
                    </a:lnTo>
                    <a:lnTo>
                      <a:pt x="1124" y="761"/>
                    </a:lnTo>
                    <a:lnTo>
                      <a:pt x="1137" y="701"/>
                    </a:lnTo>
                    <a:lnTo>
                      <a:pt x="1141" y="638"/>
                    </a:lnTo>
                    <a:lnTo>
                      <a:pt x="1137" y="576"/>
                    </a:lnTo>
                    <a:lnTo>
                      <a:pt x="1124" y="515"/>
                    </a:lnTo>
                    <a:lnTo>
                      <a:pt x="1107" y="456"/>
                    </a:lnTo>
                    <a:lnTo>
                      <a:pt x="1081" y="403"/>
                    </a:lnTo>
                    <a:lnTo>
                      <a:pt x="1050" y="352"/>
                    </a:lnTo>
                    <a:lnTo>
                      <a:pt x="1014" y="305"/>
                    </a:lnTo>
                    <a:lnTo>
                      <a:pt x="971" y="264"/>
                    </a:lnTo>
                    <a:lnTo>
                      <a:pt x="925" y="226"/>
                    </a:lnTo>
                    <a:lnTo>
                      <a:pt x="874" y="195"/>
                    </a:lnTo>
                    <a:lnTo>
                      <a:pt x="820" y="170"/>
                    </a:lnTo>
                    <a:lnTo>
                      <a:pt x="762" y="152"/>
                    </a:lnTo>
                    <a:lnTo>
                      <a:pt x="701" y="140"/>
                    </a:lnTo>
                    <a:lnTo>
                      <a:pt x="639" y="137"/>
                    </a:lnTo>
                    <a:close/>
                    <a:moveTo>
                      <a:pt x="639" y="0"/>
                    </a:moveTo>
                    <a:lnTo>
                      <a:pt x="708" y="4"/>
                    </a:lnTo>
                    <a:lnTo>
                      <a:pt x="776" y="15"/>
                    </a:lnTo>
                    <a:lnTo>
                      <a:pt x="841" y="32"/>
                    </a:lnTo>
                    <a:lnTo>
                      <a:pt x="902" y="56"/>
                    </a:lnTo>
                    <a:lnTo>
                      <a:pt x="960" y="87"/>
                    </a:lnTo>
                    <a:lnTo>
                      <a:pt x="1016" y="123"/>
                    </a:lnTo>
                    <a:lnTo>
                      <a:pt x="1066" y="164"/>
                    </a:lnTo>
                    <a:lnTo>
                      <a:pt x="1112" y="210"/>
                    </a:lnTo>
                    <a:lnTo>
                      <a:pt x="1154" y="261"/>
                    </a:lnTo>
                    <a:lnTo>
                      <a:pt x="1190" y="316"/>
                    </a:lnTo>
                    <a:lnTo>
                      <a:pt x="1220" y="374"/>
                    </a:lnTo>
                    <a:lnTo>
                      <a:pt x="1245" y="436"/>
                    </a:lnTo>
                    <a:lnTo>
                      <a:pt x="1263" y="501"/>
                    </a:lnTo>
                    <a:lnTo>
                      <a:pt x="1274" y="568"/>
                    </a:lnTo>
                    <a:lnTo>
                      <a:pt x="1277" y="638"/>
                    </a:lnTo>
                    <a:lnTo>
                      <a:pt x="1274" y="708"/>
                    </a:lnTo>
                    <a:lnTo>
                      <a:pt x="1263" y="775"/>
                    </a:lnTo>
                    <a:lnTo>
                      <a:pt x="1245" y="839"/>
                    </a:lnTo>
                    <a:lnTo>
                      <a:pt x="1220" y="902"/>
                    </a:lnTo>
                    <a:lnTo>
                      <a:pt x="1190" y="960"/>
                    </a:lnTo>
                    <a:lnTo>
                      <a:pt x="1154" y="1015"/>
                    </a:lnTo>
                    <a:lnTo>
                      <a:pt x="1113" y="1066"/>
                    </a:lnTo>
                    <a:lnTo>
                      <a:pt x="1066" y="1112"/>
                    </a:lnTo>
                    <a:lnTo>
                      <a:pt x="1016" y="1153"/>
                    </a:lnTo>
                    <a:lnTo>
                      <a:pt x="960" y="1189"/>
                    </a:lnTo>
                    <a:lnTo>
                      <a:pt x="902" y="1220"/>
                    </a:lnTo>
                    <a:lnTo>
                      <a:pt x="841" y="1244"/>
                    </a:lnTo>
                    <a:lnTo>
                      <a:pt x="776" y="1262"/>
                    </a:lnTo>
                    <a:lnTo>
                      <a:pt x="708" y="1272"/>
                    </a:lnTo>
                    <a:lnTo>
                      <a:pt x="639" y="1276"/>
                    </a:lnTo>
                    <a:lnTo>
                      <a:pt x="570" y="1272"/>
                    </a:lnTo>
                    <a:lnTo>
                      <a:pt x="502" y="1262"/>
                    </a:lnTo>
                    <a:lnTo>
                      <a:pt x="436" y="1244"/>
                    </a:lnTo>
                    <a:lnTo>
                      <a:pt x="376" y="1220"/>
                    </a:lnTo>
                    <a:lnTo>
                      <a:pt x="317" y="1189"/>
                    </a:lnTo>
                    <a:lnTo>
                      <a:pt x="262" y="1153"/>
                    </a:lnTo>
                    <a:lnTo>
                      <a:pt x="211" y="1112"/>
                    </a:lnTo>
                    <a:lnTo>
                      <a:pt x="165" y="1066"/>
                    </a:lnTo>
                    <a:lnTo>
                      <a:pt x="123" y="1015"/>
                    </a:lnTo>
                    <a:lnTo>
                      <a:pt x="87" y="960"/>
                    </a:lnTo>
                    <a:lnTo>
                      <a:pt x="57" y="902"/>
                    </a:lnTo>
                    <a:lnTo>
                      <a:pt x="32" y="839"/>
                    </a:lnTo>
                    <a:lnTo>
                      <a:pt x="15" y="775"/>
                    </a:lnTo>
                    <a:lnTo>
                      <a:pt x="4" y="708"/>
                    </a:lnTo>
                    <a:lnTo>
                      <a:pt x="0" y="638"/>
                    </a:lnTo>
                    <a:lnTo>
                      <a:pt x="4" y="568"/>
                    </a:lnTo>
                    <a:lnTo>
                      <a:pt x="15" y="501"/>
                    </a:lnTo>
                    <a:lnTo>
                      <a:pt x="32" y="436"/>
                    </a:lnTo>
                    <a:lnTo>
                      <a:pt x="57" y="374"/>
                    </a:lnTo>
                    <a:lnTo>
                      <a:pt x="87" y="316"/>
                    </a:lnTo>
                    <a:lnTo>
                      <a:pt x="123" y="261"/>
                    </a:lnTo>
                    <a:lnTo>
                      <a:pt x="165" y="210"/>
                    </a:lnTo>
                    <a:lnTo>
                      <a:pt x="211" y="164"/>
                    </a:lnTo>
                    <a:lnTo>
                      <a:pt x="262" y="123"/>
                    </a:lnTo>
                    <a:lnTo>
                      <a:pt x="317" y="87"/>
                    </a:lnTo>
                    <a:lnTo>
                      <a:pt x="376" y="56"/>
                    </a:lnTo>
                    <a:lnTo>
                      <a:pt x="436" y="32"/>
                    </a:lnTo>
                    <a:lnTo>
                      <a:pt x="502" y="15"/>
                    </a:lnTo>
                    <a:lnTo>
                      <a:pt x="570" y="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Renforcer</a:t>
            </a:r>
            <a:r>
              <a:rPr lang="en-US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notre</a:t>
            </a:r>
            <a:r>
              <a:rPr lang="en-US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notoriété</a:t>
            </a:r>
            <a:r>
              <a:rPr lang="en-US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et </a:t>
            </a:r>
            <a:r>
              <a:rPr lang="en-US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notre</a:t>
            </a:r>
            <a:r>
              <a:rPr lang="en-US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visibilité</a:t>
            </a:r>
            <a:endParaRPr lang="en-IN" b="1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1" name="Footer Placeholder 14">
            <a:extLst>
              <a:ext uri="{FF2B5EF4-FFF2-40B4-BE49-F238E27FC236}">
                <a16:creationId xmlns:a16="http://schemas.microsoft.com/office/drawing/2014/main" id="{A1A20AA2-DEF7-4907-9D1F-F5886B33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Séminaire 2022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6EA58BA-31F4-471F-9FAD-4ED0EDB1EA76}"/>
              </a:ext>
            </a:extLst>
          </p:cNvPr>
          <p:cNvSpPr txBox="1"/>
          <p:nvPr/>
        </p:nvSpPr>
        <p:spPr>
          <a:xfrm>
            <a:off x="4701271" y="1511307"/>
            <a:ext cx="6578919" cy="396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solidFill>
                  <a:srgbClr val="0070C0"/>
                </a:solidFill>
                <a:latin typeface="Abadi" panose="020B0604020104020204" pitchFamily="34" charset="0"/>
              </a:rPr>
              <a:t>Communication scientifique </a:t>
            </a:r>
          </a:p>
          <a:p>
            <a:pPr marL="952394" lvl="2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latin typeface="Abadi" panose="020B0604020104020204" pitchFamily="34" charset="0"/>
              </a:rPr>
              <a:t>Webinaires (2)*  </a:t>
            </a:r>
          </a:p>
          <a:p>
            <a:pPr marL="952394" lvl="2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latin typeface="Abadi" panose="020B0604020104020204" pitchFamily="34" charset="0"/>
              </a:rPr>
              <a:t>LS (2)*</a:t>
            </a:r>
          </a:p>
          <a:p>
            <a:pPr marL="952394" lvl="2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latin typeface="Abadi" panose="020B0604020104020204" pitchFamily="34" charset="0"/>
              </a:rPr>
              <a:t>Poster (?)</a:t>
            </a:r>
          </a:p>
          <a:p>
            <a:pPr marL="952394" lvl="2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 err="1">
                <a:latin typeface="Abadi" panose="020B0604020104020204" pitchFamily="34" charset="0"/>
              </a:rPr>
              <a:t>MoC</a:t>
            </a:r>
            <a:r>
              <a:rPr lang="fr-FR" sz="2000">
                <a:latin typeface="Abadi" panose="020B0604020104020204" pitchFamily="34" charset="0"/>
              </a:rPr>
              <a:t> </a:t>
            </a:r>
          </a:p>
          <a:p>
            <a:pPr marL="342900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solidFill>
                  <a:srgbClr val="0070C0"/>
                </a:solidFill>
                <a:latin typeface="Abadi" panose="020B0604020104020204" pitchFamily="34" charset="0"/>
              </a:rPr>
              <a:t>Référencement</a:t>
            </a:r>
          </a:p>
          <a:p>
            <a:pPr marL="952394" lvl="2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latin typeface="Abadi" panose="020B0604020104020204" pitchFamily="34" charset="0"/>
              </a:rPr>
              <a:t>Monitoring mensuel via le Google Analytics</a:t>
            </a:r>
          </a:p>
          <a:p>
            <a:pPr marL="342900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solidFill>
                  <a:srgbClr val="0070C0"/>
                </a:solidFill>
                <a:latin typeface="Abadi" panose="020B0604020104020204" pitchFamily="34" charset="0"/>
              </a:rPr>
              <a:t>Communication sur LinkedIn</a:t>
            </a:r>
            <a:r>
              <a:rPr lang="fr-FR" sz="2000">
                <a:latin typeface="Abadi" panose="020B0604020104020204" pitchFamily="34" charset="0"/>
              </a:rPr>
              <a:t> </a:t>
            </a:r>
          </a:p>
          <a:p>
            <a:pPr marL="952394" lvl="2" indent="-342900">
              <a:lnSpc>
                <a:spcPct val="13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2000">
                <a:latin typeface="Abadi" panose="020B0604020104020204" pitchFamily="34" charset="0"/>
              </a:rPr>
              <a:t>Plan d’action spécifique</a:t>
            </a:r>
            <a:endParaRPr lang="fr-FR" sz="1600">
              <a:latin typeface="Abadi" panose="020B0604020104020204" pitchFamily="34" charset="0"/>
            </a:endParaRPr>
          </a:p>
        </p:txBody>
      </p:sp>
      <p:pic>
        <p:nvPicPr>
          <p:cNvPr id="120" name="Image 119">
            <a:extLst>
              <a:ext uri="{FF2B5EF4-FFF2-40B4-BE49-F238E27FC236}">
                <a16:creationId xmlns:a16="http://schemas.microsoft.com/office/drawing/2014/main" id="{E4E31FC8-491B-4B78-A28E-D5080DD6F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6" y="3501008"/>
            <a:ext cx="1969232" cy="1884379"/>
          </a:xfrm>
          <a:prstGeom prst="rect">
            <a:avLst/>
          </a:prstGeom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68EDEC94-DD05-4E08-872A-9528D02365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8922" y="3645024"/>
            <a:ext cx="1676029" cy="1603802"/>
          </a:xfrm>
          <a:prstGeom prst="rect">
            <a:avLst/>
          </a:prstGeom>
        </p:spPr>
      </p:pic>
      <p:sp>
        <p:nvSpPr>
          <p:cNvPr id="127" name="TextBox 35">
            <a:extLst>
              <a:ext uri="{FF2B5EF4-FFF2-40B4-BE49-F238E27FC236}">
                <a16:creationId xmlns:a16="http://schemas.microsoft.com/office/drawing/2014/main" id="{AD4C2E4B-26C5-4E0D-B737-A677FF5654AD}"/>
              </a:ext>
            </a:extLst>
          </p:cNvPr>
          <p:cNvSpPr txBox="1"/>
          <p:nvPr/>
        </p:nvSpPr>
        <p:spPr>
          <a:xfrm>
            <a:off x="1576717" y="5775647"/>
            <a:ext cx="228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Visibilité</a:t>
            </a:r>
            <a:endParaRPr lang="en-IN" sz="2800" b="1">
              <a:solidFill>
                <a:schemeClr val="tx1">
                  <a:lumMod val="75000"/>
                  <a:lumOff val="25000"/>
                </a:schemeClr>
              </a:solidFill>
              <a:latin typeface="Abadi" panose="020B06040201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1599127-DDF8-42DC-97BE-7DBBD5A9DD80}"/>
              </a:ext>
            </a:extLst>
          </p:cNvPr>
          <p:cNvSpPr/>
          <p:nvPr/>
        </p:nvSpPr>
        <p:spPr>
          <a:xfrm>
            <a:off x="767520" y="1690995"/>
            <a:ext cx="3933751" cy="390805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29" name="Group 13">
            <a:extLst>
              <a:ext uri="{FF2B5EF4-FFF2-40B4-BE49-F238E27FC236}">
                <a16:creationId xmlns:a16="http://schemas.microsoft.com/office/drawing/2014/main" id="{D7192FF2-2750-45D3-A5C5-E4B57172BA57}"/>
              </a:ext>
            </a:extLst>
          </p:cNvPr>
          <p:cNvGrpSpPr/>
          <p:nvPr/>
        </p:nvGrpSpPr>
        <p:grpSpPr>
          <a:xfrm rot="16200000">
            <a:off x="534084" y="3053249"/>
            <a:ext cx="4351902" cy="1584176"/>
            <a:chOff x="4006180" y="2608289"/>
            <a:chExt cx="4205088" cy="1658826"/>
          </a:xfrm>
          <a:noFill/>
        </p:grpSpPr>
        <p:sp>
          <p:nvSpPr>
            <p:cNvPr id="130" name="Diamond 8">
              <a:extLst>
                <a:ext uri="{FF2B5EF4-FFF2-40B4-BE49-F238E27FC236}">
                  <a16:creationId xmlns:a16="http://schemas.microsoft.com/office/drawing/2014/main" id="{CAD0A4AE-BE46-4624-AE98-2DD1084F6E84}"/>
                </a:ext>
              </a:extLst>
            </p:cNvPr>
            <p:cNvSpPr/>
            <p:nvPr/>
          </p:nvSpPr>
          <p:spPr>
            <a:xfrm flipH="1">
              <a:off x="4006180" y="2625693"/>
              <a:ext cx="820712" cy="1641422"/>
            </a:xfrm>
            <a:custGeom>
              <a:avLst/>
              <a:gdLst>
                <a:gd name="connsiteX0" fmla="*/ 0 w 2593298"/>
                <a:gd name="connsiteY0" fmla="*/ 1296649 h 2593298"/>
                <a:gd name="connsiteX1" fmla="*/ 1296649 w 2593298"/>
                <a:gd name="connsiteY1" fmla="*/ 0 h 2593298"/>
                <a:gd name="connsiteX2" fmla="*/ 2593298 w 2593298"/>
                <a:gd name="connsiteY2" fmla="*/ 1296649 h 2593298"/>
                <a:gd name="connsiteX3" fmla="*/ 1296649 w 2593298"/>
                <a:gd name="connsiteY3" fmla="*/ 2593298 h 2593298"/>
                <a:gd name="connsiteX4" fmla="*/ 0 w 2593298"/>
                <a:gd name="connsiteY4" fmla="*/ 1296649 h 2593298"/>
                <a:gd name="connsiteX0" fmla="*/ 0 w 1296649"/>
                <a:gd name="connsiteY0" fmla="*/ 1296649 h 2593298"/>
                <a:gd name="connsiteX1" fmla="*/ 1296649 w 1296649"/>
                <a:gd name="connsiteY1" fmla="*/ 0 h 2593298"/>
                <a:gd name="connsiteX2" fmla="*/ 1296649 w 1296649"/>
                <a:gd name="connsiteY2" fmla="*/ 2593298 h 2593298"/>
                <a:gd name="connsiteX3" fmla="*/ 0 w 1296649"/>
                <a:gd name="connsiteY3" fmla="*/ 1296649 h 2593298"/>
                <a:gd name="connsiteX0" fmla="*/ 0 w 1296649"/>
                <a:gd name="connsiteY0" fmla="*/ 1296649 h 2593298"/>
                <a:gd name="connsiteX1" fmla="*/ 1296649 w 1296649"/>
                <a:gd name="connsiteY1" fmla="*/ 0 h 2593298"/>
                <a:gd name="connsiteX2" fmla="*/ 1289155 w 1296649"/>
                <a:gd name="connsiteY2" fmla="*/ 1229193 h 2593298"/>
                <a:gd name="connsiteX3" fmla="*/ 1296649 w 1296649"/>
                <a:gd name="connsiteY3" fmla="*/ 2593298 h 2593298"/>
                <a:gd name="connsiteX4" fmla="*/ 0 w 1296649"/>
                <a:gd name="connsiteY4" fmla="*/ 1296649 h 2593298"/>
                <a:gd name="connsiteX0" fmla="*/ 1289155 w 1380595"/>
                <a:gd name="connsiteY0" fmla="*/ 1229193 h 2593298"/>
                <a:gd name="connsiteX1" fmla="*/ 1296649 w 1380595"/>
                <a:gd name="connsiteY1" fmla="*/ 2593298 h 2593298"/>
                <a:gd name="connsiteX2" fmla="*/ 0 w 1380595"/>
                <a:gd name="connsiteY2" fmla="*/ 1296649 h 2593298"/>
                <a:gd name="connsiteX3" fmla="*/ 1296649 w 1380595"/>
                <a:gd name="connsiteY3" fmla="*/ 0 h 2593298"/>
                <a:gd name="connsiteX4" fmla="*/ 1380595 w 1380595"/>
                <a:gd name="connsiteY4" fmla="*/ 1320633 h 2593298"/>
                <a:gd name="connsiteX0" fmla="*/ 1289155 w 1296649"/>
                <a:gd name="connsiteY0" fmla="*/ 1229193 h 2593298"/>
                <a:gd name="connsiteX1" fmla="*/ 1296649 w 1296649"/>
                <a:gd name="connsiteY1" fmla="*/ 2593298 h 2593298"/>
                <a:gd name="connsiteX2" fmla="*/ 0 w 1296649"/>
                <a:gd name="connsiteY2" fmla="*/ 1296649 h 2593298"/>
                <a:gd name="connsiteX3" fmla="*/ 1296649 w 1296649"/>
                <a:gd name="connsiteY3" fmla="*/ 0 h 2593298"/>
                <a:gd name="connsiteX0" fmla="*/ 1296649 w 1296649"/>
                <a:gd name="connsiteY0" fmla="*/ 2593298 h 2593298"/>
                <a:gd name="connsiteX1" fmla="*/ 0 w 1296649"/>
                <a:gd name="connsiteY1" fmla="*/ 1296649 h 2593298"/>
                <a:gd name="connsiteX2" fmla="*/ 1296649 w 1296649"/>
                <a:gd name="connsiteY2" fmla="*/ 0 h 25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649" h="2593298">
                  <a:moveTo>
                    <a:pt x="1296649" y="2593298"/>
                  </a:moveTo>
                  <a:lnTo>
                    <a:pt x="0" y="1296649"/>
                  </a:lnTo>
                  <a:lnTo>
                    <a:pt x="1296649" y="0"/>
                  </a:lnTo>
                </a:path>
              </a:pathLst>
            </a:cu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31" name="Diamond 8">
              <a:extLst>
                <a:ext uri="{FF2B5EF4-FFF2-40B4-BE49-F238E27FC236}">
                  <a16:creationId xmlns:a16="http://schemas.microsoft.com/office/drawing/2014/main" id="{7C0A570E-5F3D-4416-A097-944A410EC356}"/>
                </a:ext>
              </a:extLst>
            </p:cNvPr>
            <p:cNvSpPr/>
            <p:nvPr/>
          </p:nvSpPr>
          <p:spPr>
            <a:xfrm flipV="1">
              <a:off x="7390556" y="2608289"/>
              <a:ext cx="820712" cy="1641422"/>
            </a:xfrm>
            <a:custGeom>
              <a:avLst/>
              <a:gdLst>
                <a:gd name="connsiteX0" fmla="*/ 0 w 2593298"/>
                <a:gd name="connsiteY0" fmla="*/ 1296649 h 2593298"/>
                <a:gd name="connsiteX1" fmla="*/ 1296649 w 2593298"/>
                <a:gd name="connsiteY1" fmla="*/ 0 h 2593298"/>
                <a:gd name="connsiteX2" fmla="*/ 2593298 w 2593298"/>
                <a:gd name="connsiteY2" fmla="*/ 1296649 h 2593298"/>
                <a:gd name="connsiteX3" fmla="*/ 1296649 w 2593298"/>
                <a:gd name="connsiteY3" fmla="*/ 2593298 h 2593298"/>
                <a:gd name="connsiteX4" fmla="*/ 0 w 2593298"/>
                <a:gd name="connsiteY4" fmla="*/ 1296649 h 2593298"/>
                <a:gd name="connsiteX0" fmla="*/ 0 w 1296649"/>
                <a:gd name="connsiteY0" fmla="*/ 1296649 h 2593298"/>
                <a:gd name="connsiteX1" fmla="*/ 1296649 w 1296649"/>
                <a:gd name="connsiteY1" fmla="*/ 0 h 2593298"/>
                <a:gd name="connsiteX2" fmla="*/ 1296649 w 1296649"/>
                <a:gd name="connsiteY2" fmla="*/ 2593298 h 2593298"/>
                <a:gd name="connsiteX3" fmla="*/ 0 w 1296649"/>
                <a:gd name="connsiteY3" fmla="*/ 1296649 h 2593298"/>
                <a:gd name="connsiteX0" fmla="*/ 0 w 1296649"/>
                <a:gd name="connsiteY0" fmla="*/ 1296649 h 2593298"/>
                <a:gd name="connsiteX1" fmla="*/ 1296649 w 1296649"/>
                <a:gd name="connsiteY1" fmla="*/ 0 h 2593298"/>
                <a:gd name="connsiteX2" fmla="*/ 1289155 w 1296649"/>
                <a:gd name="connsiteY2" fmla="*/ 1229193 h 2593298"/>
                <a:gd name="connsiteX3" fmla="*/ 1296649 w 1296649"/>
                <a:gd name="connsiteY3" fmla="*/ 2593298 h 2593298"/>
                <a:gd name="connsiteX4" fmla="*/ 0 w 1296649"/>
                <a:gd name="connsiteY4" fmla="*/ 1296649 h 2593298"/>
                <a:gd name="connsiteX0" fmla="*/ 1289155 w 1380595"/>
                <a:gd name="connsiteY0" fmla="*/ 1229193 h 2593298"/>
                <a:gd name="connsiteX1" fmla="*/ 1296649 w 1380595"/>
                <a:gd name="connsiteY1" fmla="*/ 2593298 h 2593298"/>
                <a:gd name="connsiteX2" fmla="*/ 0 w 1380595"/>
                <a:gd name="connsiteY2" fmla="*/ 1296649 h 2593298"/>
                <a:gd name="connsiteX3" fmla="*/ 1296649 w 1380595"/>
                <a:gd name="connsiteY3" fmla="*/ 0 h 2593298"/>
                <a:gd name="connsiteX4" fmla="*/ 1380595 w 1380595"/>
                <a:gd name="connsiteY4" fmla="*/ 1320633 h 2593298"/>
                <a:gd name="connsiteX0" fmla="*/ 1289155 w 1296649"/>
                <a:gd name="connsiteY0" fmla="*/ 1229193 h 2593298"/>
                <a:gd name="connsiteX1" fmla="*/ 1296649 w 1296649"/>
                <a:gd name="connsiteY1" fmla="*/ 2593298 h 2593298"/>
                <a:gd name="connsiteX2" fmla="*/ 0 w 1296649"/>
                <a:gd name="connsiteY2" fmla="*/ 1296649 h 2593298"/>
                <a:gd name="connsiteX3" fmla="*/ 1296649 w 1296649"/>
                <a:gd name="connsiteY3" fmla="*/ 0 h 2593298"/>
                <a:gd name="connsiteX0" fmla="*/ 1296649 w 1296649"/>
                <a:gd name="connsiteY0" fmla="*/ 2593298 h 2593298"/>
                <a:gd name="connsiteX1" fmla="*/ 0 w 1296649"/>
                <a:gd name="connsiteY1" fmla="*/ 1296649 h 2593298"/>
                <a:gd name="connsiteX2" fmla="*/ 1296649 w 1296649"/>
                <a:gd name="connsiteY2" fmla="*/ 0 h 259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6649" h="2593298">
                  <a:moveTo>
                    <a:pt x="1296649" y="2593298"/>
                  </a:moveTo>
                  <a:lnTo>
                    <a:pt x="0" y="1296649"/>
                  </a:lnTo>
                  <a:lnTo>
                    <a:pt x="1296649" y="0"/>
                  </a:lnTo>
                </a:path>
              </a:pathLst>
            </a:cu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7F0E3C6-501F-4D11-A88F-61A896DFCCA3}"/>
              </a:ext>
            </a:extLst>
          </p:cNvPr>
          <p:cNvSpPr/>
          <p:nvPr/>
        </p:nvSpPr>
        <p:spPr>
          <a:xfrm>
            <a:off x="11474553" y="6381328"/>
            <a:ext cx="596523" cy="30775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r>
              <a:rPr lang="en-US" sz="1400" b="1">
                <a:ln w="0"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</a:rPr>
              <a:t>15</a:t>
            </a:r>
          </a:p>
        </p:txBody>
      </p:sp>
      <p:sp>
        <p:nvSpPr>
          <p:cNvPr id="25" name="Rounded Rectangle 64">
            <a:extLst>
              <a:ext uri="{FF2B5EF4-FFF2-40B4-BE49-F238E27FC236}">
                <a16:creationId xmlns:a16="http://schemas.microsoft.com/office/drawing/2014/main" id="{1D09914A-0304-4D0E-8015-D58141602EC5}"/>
              </a:ext>
            </a:extLst>
          </p:cNvPr>
          <p:cNvSpPr/>
          <p:nvPr/>
        </p:nvSpPr>
        <p:spPr>
          <a:xfrm>
            <a:off x="10126354" y="126099"/>
            <a:ext cx="1944722" cy="101086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dist="88900" dir="108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57">
            <a:extLst>
              <a:ext uri="{FF2B5EF4-FFF2-40B4-BE49-F238E27FC236}">
                <a16:creationId xmlns:a16="http://schemas.microsoft.com/office/drawing/2014/main" id="{BFAB2798-D86F-4C5E-AA2D-213FB2CFF3C3}"/>
              </a:ext>
            </a:extLst>
          </p:cNvPr>
          <p:cNvSpPr txBox="1"/>
          <p:nvPr/>
        </p:nvSpPr>
        <p:spPr>
          <a:xfrm>
            <a:off x="10264020" y="159913"/>
            <a:ext cx="436338" cy="60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301" b="1">
                <a:solidFill>
                  <a:schemeClr val="bg1"/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3301" b="1">
              <a:solidFill>
                <a:schemeClr val="bg1"/>
              </a:solidFill>
              <a:latin typeface="Abadi" panose="020B06040201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A1AB76A4-AD25-44D4-807E-D78460B17FE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54688" y="302204"/>
            <a:ext cx="726579" cy="405105"/>
          </a:xfrm>
          <a:custGeom>
            <a:avLst/>
            <a:gdLst>
              <a:gd name="T0" fmla="*/ 2513 w 6560"/>
              <a:gd name="T1" fmla="*/ 4405 h 4868"/>
              <a:gd name="T2" fmla="*/ 2388 w 6560"/>
              <a:gd name="T3" fmla="*/ 4657 h 4868"/>
              <a:gd name="T4" fmla="*/ 4172 w 6560"/>
              <a:gd name="T5" fmla="*/ 4657 h 4868"/>
              <a:gd name="T6" fmla="*/ 4049 w 6560"/>
              <a:gd name="T7" fmla="*/ 4405 h 4868"/>
              <a:gd name="T8" fmla="*/ 2513 w 6560"/>
              <a:gd name="T9" fmla="*/ 4405 h 4868"/>
              <a:gd name="T10" fmla="*/ 774 w 6560"/>
              <a:gd name="T11" fmla="*/ 3577 h 4868"/>
              <a:gd name="T12" fmla="*/ 211 w 6560"/>
              <a:gd name="T13" fmla="*/ 4709 h 4868"/>
              <a:gd name="T14" fmla="*/ 2185 w 6560"/>
              <a:gd name="T15" fmla="*/ 4709 h 4868"/>
              <a:gd name="T16" fmla="*/ 2185 w 6560"/>
              <a:gd name="T17" fmla="*/ 4707 h 4868"/>
              <a:gd name="T18" fmla="*/ 2187 w 6560"/>
              <a:gd name="T19" fmla="*/ 4705 h 4868"/>
              <a:gd name="T20" fmla="*/ 2187 w 6560"/>
              <a:gd name="T21" fmla="*/ 4703 h 4868"/>
              <a:gd name="T22" fmla="*/ 2392 w 6560"/>
              <a:gd name="T23" fmla="*/ 4289 h 4868"/>
              <a:gd name="T24" fmla="*/ 2406 w 6560"/>
              <a:gd name="T25" fmla="*/ 4271 h 4868"/>
              <a:gd name="T26" fmla="*/ 2421 w 6560"/>
              <a:gd name="T27" fmla="*/ 4258 h 4868"/>
              <a:gd name="T28" fmla="*/ 2441 w 6560"/>
              <a:gd name="T29" fmla="*/ 4250 h 4868"/>
              <a:gd name="T30" fmla="*/ 2465 w 6560"/>
              <a:gd name="T31" fmla="*/ 4246 h 4868"/>
              <a:gd name="T32" fmla="*/ 4099 w 6560"/>
              <a:gd name="T33" fmla="*/ 4246 h 4868"/>
              <a:gd name="T34" fmla="*/ 4121 w 6560"/>
              <a:gd name="T35" fmla="*/ 4250 h 4868"/>
              <a:gd name="T36" fmla="*/ 4141 w 6560"/>
              <a:gd name="T37" fmla="*/ 4258 h 4868"/>
              <a:gd name="T38" fmla="*/ 4158 w 6560"/>
              <a:gd name="T39" fmla="*/ 4271 h 4868"/>
              <a:gd name="T40" fmla="*/ 4170 w 6560"/>
              <a:gd name="T41" fmla="*/ 4289 h 4868"/>
              <a:gd name="T42" fmla="*/ 4371 w 6560"/>
              <a:gd name="T43" fmla="*/ 4697 h 4868"/>
              <a:gd name="T44" fmla="*/ 4373 w 6560"/>
              <a:gd name="T45" fmla="*/ 4701 h 4868"/>
              <a:gd name="T46" fmla="*/ 4375 w 6560"/>
              <a:gd name="T47" fmla="*/ 4705 h 4868"/>
              <a:gd name="T48" fmla="*/ 4377 w 6560"/>
              <a:gd name="T49" fmla="*/ 4709 h 4868"/>
              <a:gd name="T50" fmla="*/ 6351 w 6560"/>
              <a:gd name="T51" fmla="*/ 4709 h 4868"/>
              <a:gd name="T52" fmla="*/ 5792 w 6560"/>
              <a:gd name="T53" fmla="*/ 3577 h 4868"/>
              <a:gd name="T54" fmla="*/ 774 w 6560"/>
              <a:gd name="T55" fmla="*/ 3577 h 4868"/>
              <a:gd name="T56" fmla="*/ 804 w 6560"/>
              <a:gd name="T57" fmla="*/ 159 h 4868"/>
              <a:gd name="T58" fmla="*/ 804 w 6560"/>
              <a:gd name="T59" fmla="*/ 3414 h 4868"/>
              <a:gd name="T60" fmla="*/ 5760 w 6560"/>
              <a:gd name="T61" fmla="*/ 3414 h 4868"/>
              <a:gd name="T62" fmla="*/ 5760 w 6560"/>
              <a:gd name="T63" fmla="*/ 159 h 4868"/>
              <a:gd name="T64" fmla="*/ 804 w 6560"/>
              <a:gd name="T65" fmla="*/ 159 h 4868"/>
              <a:gd name="T66" fmla="*/ 724 w 6560"/>
              <a:gd name="T67" fmla="*/ 0 h 4868"/>
              <a:gd name="T68" fmla="*/ 5842 w 6560"/>
              <a:gd name="T69" fmla="*/ 0 h 4868"/>
              <a:gd name="T70" fmla="*/ 5868 w 6560"/>
              <a:gd name="T71" fmla="*/ 4 h 4868"/>
              <a:gd name="T72" fmla="*/ 5889 w 6560"/>
              <a:gd name="T73" fmla="*/ 14 h 4868"/>
              <a:gd name="T74" fmla="*/ 5907 w 6560"/>
              <a:gd name="T75" fmla="*/ 32 h 4868"/>
              <a:gd name="T76" fmla="*/ 5917 w 6560"/>
              <a:gd name="T77" fmla="*/ 54 h 4868"/>
              <a:gd name="T78" fmla="*/ 5921 w 6560"/>
              <a:gd name="T79" fmla="*/ 79 h 4868"/>
              <a:gd name="T80" fmla="*/ 5921 w 6560"/>
              <a:gd name="T81" fmla="*/ 3476 h 4868"/>
              <a:gd name="T82" fmla="*/ 6548 w 6560"/>
              <a:gd name="T83" fmla="*/ 4745 h 4868"/>
              <a:gd name="T84" fmla="*/ 6556 w 6560"/>
              <a:gd name="T85" fmla="*/ 4765 h 4868"/>
              <a:gd name="T86" fmla="*/ 6560 w 6560"/>
              <a:gd name="T87" fmla="*/ 4787 h 4868"/>
              <a:gd name="T88" fmla="*/ 6556 w 6560"/>
              <a:gd name="T89" fmla="*/ 4812 h 4868"/>
              <a:gd name="T90" fmla="*/ 6544 w 6560"/>
              <a:gd name="T91" fmla="*/ 4834 h 4868"/>
              <a:gd name="T92" fmla="*/ 6526 w 6560"/>
              <a:gd name="T93" fmla="*/ 4852 h 4868"/>
              <a:gd name="T94" fmla="*/ 6504 w 6560"/>
              <a:gd name="T95" fmla="*/ 4864 h 4868"/>
              <a:gd name="T96" fmla="*/ 6478 w 6560"/>
              <a:gd name="T97" fmla="*/ 4868 h 4868"/>
              <a:gd name="T98" fmla="*/ 80 w 6560"/>
              <a:gd name="T99" fmla="*/ 4868 h 4868"/>
              <a:gd name="T100" fmla="*/ 54 w 6560"/>
              <a:gd name="T101" fmla="*/ 4862 h 4868"/>
              <a:gd name="T102" fmla="*/ 30 w 6560"/>
              <a:gd name="T103" fmla="*/ 4850 h 4868"/>
              <a:gd name="T104" fmla="*/ 12 w 6560"/>
              <a:gd name="T105" fmla="*/ 4830 h 4868"/>
              <a:gd name="T106" fmla="*/ 2 w 6560"/>
              <a:gd name="T107" fmla="*/ 4804 h 4868"/>
              <a:gd name="T108" fmla="*/ 0 w 6560"/>
              <a:gd name="T109" fmla="*/ 4779 h 4868"/>
              <a:gd name="T110" fmla="*/ 8 w 6560"/>
              <a:gd name="T111" fmla="*/ 4753 h 4868"/>
              <a:gd name="T112" fmla="*/ 643 w 6560"/>
              <a:gd name="T113" fmla="*/ 3476 h 4868"/>
              <a:gd name="T114" fmla="*/ 643 w 6560"/>
              <a:gd name="T115" fmla="*/ 79 h 4868"/>
              <a:gd name="T116" fmla="*/ 647 w 6560"/>
              <a:gd name="T117" fmla="*/ 54 h 4868"/>
              <a:gd name="T118" fmla="*/ 659 w 6560"/>
              <a:gd name="T119" fmla="*/ 32 h 4868"/>
              <a:gd name="T120" fmla="*/ 676 w 6560"/>
              <a:gd name="T121" fmla="*/ 14 h 4868"/>
              <a:gd name="T122" fmla="*/ 698 w 6560"/>
              <a:gd name="T123" fmla="*/ 4 h 4868"/>
              <a:gd name="T124" fmla="*/ 724 w 6560"/>
              <a:gd name="T125" fmla="*/ 0 h 4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0" h="4868">
                <a:moveTo>
                  <a:pt x="2513" y="4405"/>
                </a:moveTo>
                <a:lnTo>
                  <a:pt x="2388" y="4657"/>
                </a:lnTo>
                <a:lnTo>
                  <a:pt x="4172" y="4657"/>
                </a:lnTo>
                <a:lnTo>
                  <a:pt x="4049" y="4405"/>
                </a:lnTo>
                <a:lnTo>
                  <a:pt x="2513" y="4405"/>
                </a:lnTo>
                <a:close/>
                <a:moveTo>
                  <a:pt x="774" y="3577"/>
                </a:moveTo>
                <a:lnTo>
                  <a:pt x="211" y="4709"/>
                </a:lnTo>
                <a:lnTo>
                  <a:pt x="2185" y="4709"/>
                </a:lnTo>
                <a:lnTo>
                  <a:pt x="2185" y="4707"/>
                </a:lnTo>
                <a:lnTo>
                  <a:pt x="2187" y="4705"/>
                </a:lnTo>
                <a:lnTo>
                  <a:pt x="2187" y="4703"/>
                </a:lnTo>
                <a:lnTo>
                  <a:pt x="2392" y="4289"/>
                </a:lnTo>
                <a:lnTo>
                  <a:pt x="2406" y="4271"/>
                </a:lnTo>
                <a:lnTo>
                  <a:pt x="2421" y="4258"/>
                </a:lnTo>
                <a:lnTo>
                  <a:pt x="2441" y="4250"/>
                </a:lnTo>
                <a:lnTo>
                  <a:pt x="2465" y="4246"/>
                </a:lnTo>
                <a:lnTo>
                  <a:pt x="4099" y="4246"/>
                </a:lnTo>
                <a:lnTo>
                  <a:pt x="4121" y="4250"/>
                </a:lnTo>
                <a:lnTo>
                  <a:pt x="4141" y="4258"/>
                </a:lnTo>
                <a:lnTo>
                  <a:pt x="4158" y="4271"/>
                </a:lnTo>
                <a:lnTo>
                  <a:pt x="4170" y="4289"/>
                </a:lnTo>
                <a:lnTo>
                  <a:pt x="4371" y="4697"/>
                </a:lnTo>
                <a:lnTo>
                  <a:pt x="4373" y="4701"/>
                </a:lnTo>
                <a:lnTo>
                  <a:pt x="4375" y="4705"/>
                </a:lnTo>
                <a:lnTo>
                  <a:pt x="4377" y="4709"/>
                </a:lnTo>
                <a:lnTo>
                  <a:pt x="6351" y="4709"/>
                </a:lnTo>
                <a:lnTo>
                  <a:pt x="5792" y="3577"/>
                </a:lnTo>
                <a:lnTo>
                  <a:pt x="774" y="3577"/>
                </a:lnTo>
                <a:close/>
                <a:moveTo>
                  <a:pt x="804" y="159"/>
                </a:moveTo>
                <a:lnTo>
                  <a:pt x="804" y="3414"/>
                </a:lnTo>
                <a:lnTo>
                  <a:pt x="5760" y="3414"/>
                </a:lnTo>
                <a:lnTo>
                  <a:pt x="5760" y="159"/>
                </a:lnTo>
                <a:lnTo>
                  <a:pt x="804" y="159"/>
                </a:lnTo>
                <a:close/>
                <a:moveTo>
                  <a:pt x="724" y="0"/>
                </a:moveTo>
                <a:lnTo>
                  <a:pt x="5842" y="0"/>
                </a:lnTo>
                <a:lnTo>
                  <a:pt x="5868" y="4"/>
                </a:lnTo>
                <a:lnTo>
                  <a:pt x="5889" y="14"/>
                </a:lnTo>
                <a:lnTo>
                  <a:pt x="5907" y="32"/>
                </a:lnTo>
                <a:lnTo>
                  <a:pt x="5917" y="54"/>
                </a:lnTo>
                <a:lnTo>
                  <a:pt x="5921" y="79"/>
                </a:lnTo>
                <a:lnTo>
                  <a:pt x="5921" y="3476"/>
                </a:lnTo>
                <a:lnTo>
                  <a:pt x="6548" y="4745"/>
                </a:lnTo>
                <a:lnTo>
                  <a:pt x="6556" y="4765"/>
                </a:lnTo>
                <a:lnTo>
                  <a:pt x="6560" y="4787"/>
                </a:lnTo>
                <a:lnTo>
                  <a:pt x="6556" y="4812"/>
                </a:lnTo>
                <a:lnTo>
                  <a:pt x="6544" y="4834"/>
                </a:lnTo>
                <a:lnTo>
                  <a:pt x="6526" y="4852"/>
                </a:lnTo>
                <a:lnTo>
                  <a:pt x="6504" y="4864"/>
                </a:lnTo>
                <a:lnTo>
                  <a:pt x="6478" y="4868"/>
                </a:lnTo>
                <a:lnTo>
                  <a:pt x="80" y="4868"/>
                </a:lnTo>
                <a:lnTo>
                  <a:pt x="54" y="4862"/>
                </a:lnTo>
                <a:lnTo>
                  <a:pt x="30" y="4850"/>
                </a:lnTo>
                <a:lnTo>
                  <a:pt x="12" y="4830"/>
                </a:lnTo>
                <a:lnTo>
                  <a:pt x="2" y="4804"/>
                </a:lnTo>
                <a:lnTo>
                  <a:pt x="0" y="4779"/>
                </a:lnTo>
                <a:lnTo>
                  <a:pt x="8" y="4753"/>
                </a:lnTo>
                <a:lnTo>
                  <a:pt x="643" y="3476"/>
                </a:lnTo>
                <a:lnTo>
                  <a:pt x="643" y="79"/>
                </a:lnTo>
                <a:lnTo>
                  <a:pt x="647" y="54"/>
                </a:lnTo>
                <a:lnTo>
                  <a:pt x="659" y="32"/>
                </a:lnTo>
                <a:lnTo>
                  <a:pt x="676" y="14"/>
                </a:lnTo>
                <a:lnTo>
                  <a:pt x="698" y="4"/>
                </a:lnTo>
                <a:lnTo>
                  <a:pt x="7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IN" sz="135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34">
            <a:extLst>
              <a:ext uri="{FF2B5EF4-FFF2-40B4-BE49-F238E27FC236}">
                <a16:creationId xmlns:a16="http://schemas.microsoft.com/office/drawing/2014/main" id="{45DAC55D-4DD6-45BA-AE56-EC072F999750}"/>
              </a:ext>
            </a:extLst>
          </p:cNvPr>
          <p:cNvGrpSpPr/>
          <p:nvPr/>
        </p:nvGrpSpPr>
        <p:grpSpPr>
          <a:xfrm>
            <a:off x="11364989" y="302204"/>
            <a:ext cx="618410" cy="540201"/>
            <a:chOff x="4872038" y="1112838"/>
            <a:chExt cx="4257675" cy="4411663"/>
          </a:xfrm>
          <a:solidFill>
            <a:schemeClr val="bg1"/>
          </a:solidFill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3754FDCC-4195-423B-B1CE-7E81E13A5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2038" y="1722438"/>
              <a:ext cx="3800475" cy="3802063"/>
            </a:xfrm>
            <a:custGeom>
              <a:avLst/>
              <a:gdLst>
                <a:gd name="T0" fmla="*/ 321 w 4789"/>
                <a:gd name="T1" fmla="*/ 3665 h 4788"/>
                <a:gd name="T2" fmla="*/ 1472 w 4789"/>
                <a:gd name="T3" fmla="*/ 4120 h 4788"/>
                <a:gd name="T4" fmla="*/ 3404 w 4789"/>
                <a:gd name="T5" fmla="*/ 3158 h 4788"/>
                <a:gd name="T6" fmla="*/ 2815 w 4789"/>
                <a:gd name="T7" fmla="*/ 4247 h 4788"/>
                <a:gd name="T8" fmla="*/ 3404 w 4789"/>
                <a:gd name="T9" fmla="*/ 3158 h 4788"/>
                <a:gd name="T10" fmla="*/ 842 w 4789"/>
                <a:gd name="T11" fmla="*/ 3110 h 4788"/>
                <a:gd name="T12" fmla="*/ 4220 w 4789"/>
                <a:gd name="T13" fmla="*/ 2308 h 4788"/>
                <a:gd name="T14" fmla="*/ 2240 w 4789"/>
                <a:gd name="T15" fmla="*/ 0 h 4788"/>
                <a:gd name="T16" fmla="*/ 2306 w 4789"/>
                <a:gd name="T17" fmla="*/ 15 h 4788"/>
                <a:gd name="T18" fmla="*/ 4755 w 4789"/>
                <a:gd name="T19" fmla="*/ 2456 h 4788"/>
                <a:gd name="T20" fmla="*/ 4785 w 4789"/>
                <a:gd name="T21" fmla="*/ 2518 h 4788"/>
                <a:gd name="T22" fmla="*/ 4785 w 4789"/>
                <a:gd name="T23" fmla="*/ 2586 h 4788"/>
                <a:gd name="T24" fmla="*/ 4755 w 4789"/>
                <a:gd name="T25" fmla="*/ 2648 h 4788"/>
                <a:gd name="T26" fmla="*/ 4694 w 4789"/>
                <a:gd name="T27" fmla="*/ 2677 h 4788"/>
                <a:gd name="T28" fmla="*/ 4626 w 4789"/>
                <a:gd name="T29" fmla="*/ 2679 h 4788"/>
                <a:gd name="T30" fmla="*/ 4560 w 4789"/>
                <a:gd name="T31" fmla="*/ 2648 h 4788"/>
                <a:gd name="T32" fmla="*/ 3631 w 4789"/>
                <a:gd name="T33" fmla="*/ 3004 h 4788"/>
                <a:gd name="T34" fmla="*/ 3956 w 4789"/>
                <a:gd name="T35" fmla="*/ 3332 h 4788"/>
                <a:gd name="T36" fmla="*/ 3978 w 4789"/>
                <a:gd name="T37" fmla="*/ 3383 h 4788"/>
                <a:gd name="T38" fmla="*/ 3975 w 4789"/>
                <a:gd name="T39" fmla="*/ 3445 h 4788"/>
                <a:gd name="T40" fmla="*/ 3939 w 4789"/>
                <a:gd name="T41" fmla="*/ 3504 h 4788"/>
                <a:gd name="T42" fmla="*/ 2902 w 4789"/>
                <a:gd name="T43" fmla="*/ 4541 h 4788"/>
                <a:gd name="T44" fmla="*/ 2843 w 4789"/>
                <a:gd name="T45" fmla="*/ 4572 h 4788"/>
                <a:gd name="T46" fmla="*/ 2778 w 4789"/>
                <a:gd name="T47" fmla="*/ 4570 h 4788"/>
                <a:gd name="T48" fmla="*/ 2722 w 4789"/>
                <a:gd name="T49" fmla="*/ 4534 h 4788"/>
                <a:gd name="T50" fmla="*/ 1746 w 4789"/>
                <a:gd name="T51" fmla="*/ 4227 h 4788"/>
                <a:gd name="T52" fmla="*/ 1210 w 4789"/>
                <a:gd name="T53" fmla="*/ 4756 h 4788"/>
                <a:gd name="T54" fmla="*/ 1150 w 4789"/>
                <a:gd name="T55" fmla="*/ 4786 h 4788"/>
                <a:gd name="T56" fmla="*/ 1086 w 4789"/>
                <a:gd name="T57" fmla="*/ 4783 h 4788"/>
                <a:gd name="T58" fmla="*/ 1030 w 4789"/>
                <a:gd name="T59" fmla="*/ 4747 h 4788"/>
                <a:gd name="T60" fmla="*/ 32 w 4789"/>
                <a:gd name="T61" fmla="*/ 3751 h 4788"/>
                <a:gd name="T62" fmla="*/ 5 w 4789"/>
                <a:gd name="T63" fmla="*/ 3701 h 4788"/>
                <a:gd name="T64" fmla="*/ 0 w 4789"/>
                <a:gd name="T65" fmla="*/ 3646 h 4788"/>
                <a:gd name="T66" fmla="*/ 22 w 4789"/>
                <a:gd name="T67" fmla="*/ 3594 h 4788"/>
                <a:gd name="T68" fmla="*/ 561 w 4789"/>
                <a:gd name="T69" fmla="*/ 3049 h 4788"/>
                <a:gd name="T70" fmla="*/ 2147 w 4789"/>
                <a:gd name="T71" fmla="*/ 230 h 4788"/>
                <a:gd name="T72" fmla="*/ 2115 w 4789"/>
                <a:gd name="T73" fmla="*/ 176 h 4788"/>
                <a:gd name="T74" fmla="*/ 2108 w 4789"/>
                <a:gd name="T75" fmla="*/ 116 h 4788"/>
                <a:gd name="T76" fmla="*/ 2128 w 4789"/>
                <a:gd name="T77" fmla="*/ 61 h 4788"/>
                <a:gd name="T78" fmla="*/ 2176 w 4789"/>
                <a:gd name="T79" fmla="*/ 15 h 4788"/>
                <a:gd name="T80" fmla="*/ 2240 w 4789"/>
                <a:gd name="T81" fmla="*/ 0 h 4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89" h="4788">
                  <a:moveTo>
                    <a:pt x="668" y="3317"/>
                  </a:moveTo>
                  <a:lnTo>
                    <a:pt x="321" y="3665"/>
                  </a:lnTo>
                  <a:lnTo>
                    <a:pt x="1123" y="4467"/>
                  </a:lnTo>
                  <a:lnTo>
                    <a:pt x="1472" y="4120"/>
                  </a:lnTo>
                  <a:lnTo>
                    <a:pt x="668" y="3317"/>
                  </a:lnTo>
                  <a:close/>
                  <a:moveTo>
                    <a:pt x="3404" y="3158"/>
                  </a:moveTo>
                  <a:lnTo>
                    <a:pt x="2381" y="3812"/>
                  </a:lnTo>
                  <a:lnTo>
                    <a:pt x="2815" y="4247"/>
                  </a:lnTo>
                  <a:lnTo>
                    <a:pt x="3658" y="3411"/>
                  </a:lnTo>
                  <a:lnTo>
                    <a:pt x="3404" y="3158"/>
                  </a:lnTo>
                  <a:close/>
                  <a:moveTo>
                    <a:pt x="2487" y="570"/>
                  </a:moveTo>
                  <a:lnTo>
                    <a:pt x="842" y="3110"/>
                  </a:lnTo>
                  <a:lnTo>
                    <a:pt x="1678" y="3946"/>
                  </a:lnTo>
                  <a:lnTo>
                    <a:pt x="4220" y="2308"/>
                  </a:lnTo>
                  <a:lnTo>
                    <a:pt x="2487" y="570"/>
                  </a:lnTo>
                  <a:close/>
                  <a:moveTo>
                    <a:pt x="2240" y="0"/>
                  </a:moveTo>
                  <a:lnTo>
                    <a:pt x="2274" y="3"/>
                  </a:lnTo>
                  <a:lnTo>
                    <a:pt x="2306" y="15"/>
                  </a:lnTo>
                  <a:lnTo>
                    <a:pt x="2333" y="35"/>
                  </a:lnTo>
                  <a:lnTo>
                    <a:pt x="4755" y="2456"/>
                  </a:lnTo>
                  <a:lnTo>
                    <a:pt x="4773" y="2484"/>
                  </a:lnTo>
                  <a:lnTo>
                    <a:pt x="4785" y="2518"/>
                  </a:lnTo>
                  <a:lnTo>
                    <a:pt x="4789" y="2552"/>
                  </a:lnTo>
                  <a:lnTo>
                    <a:pt x="4785" y="2586"/>
                  </a:lnTo>
                  <a:lnTo>
                    <a:pt x="4773" y="2618"/>
                  </a:lnTo>
                  <a:lnTo>
                    <a:pt x="4755" y="2648"/>
                  </a:lnTo>
                  <a:lnTo>
                    <a:pt x="4726" y="2667"/>
                  </a:lnTo>
                  <a:lnTo>
                    <a:pt x="4694" y="2677"/>
                  </a:lnTo>
                  <a:lnTo>
                    <a:pt x="4662" y="2682"/>
                  </a:lnTo>
                  <a:lnTo>
                    <a:pt x="4626" y="2679"/>
                  </a:lnTo>
                  <a:lnTo>
                    <a:pt x="4592" y="2667"/>
                  </a:lnTo>
                  <a:lnTo>
                    <a:pt x="4560" y="2648"/>
                  </a:lnTo>
                  <a:lnTo>
                    <a:pt x="4413" y="2501"/>
                  </a:lnTo>
                  <a:lnTo>
                    <a:pt x="3631" y="3004"/>
                  </a:lnTo>
                  <a:lnTo>
                    <a:pt x="3939" y="3311"/>
                  </a:lnTo>
                  <a:lnTo>
                    <a:pt x="3956" y="3332"/>
                  </a:lnTo>
                  <a:lnTo>
                    <a:pt x="3970" y="3357"/>
                  </a:lnTo>
                  <a:lnTo>
                    <a:pt x="3978" y="3383"/>
                  </a:lnTo>
                  <a:lnTo>
                    <a:pt x="3980" y="3411"/>
                  </a:lnTo>
                  <a:lnTo>
                    <a:pt x="3975" y="3445"/>
                  </a:lnTo>
                  <a:lnTo>
                    <a:pt x="3961" y="3477"/>
                  </a:lnTo>
                  <a:lnTo>
                    <a:pt x="3939" y="3504"/>
                  </a:lnTo>
                  <a:lnTo>
                    <a:pt x="2909" y="4534"/>
                  </a:lnTo>
                  <a:lnTo>
                    <a:pt x="2902" y="4541"/>
                  </a:lnTo>
                  <a:lnTo>
                    <a:pt x="2873" y="4561"/>
                  </a:lnTo>
                  <a:lnTo>
                    <a:pt x="2843" y="4572"/>
                  </a:lnTo>
                  <a:lnTo>
                    <a:pt x="2810" y="4575"/>
                  </a:lnTo>
                  <a:lnTo>
                    <a:pt x="2778" y="4570"/>
                  </a:lnTo>
                  <a:lnTo>
                    <a:pt x="2748" y="4556"/>
                  </a:lnTo>
                  <a:lnTo>
                    <a:pt x="2722" y="4534"/>
                  </a:lnTo>
                  <a:lnTo>
                    <a:pt x="2154" y="3966"/>
                  </a:lnTo>
                  <a:lnTo>
                    <a:pt x="1746" y="4227"/>
                  </a:lnTo>
                  <a:lnTo>
                    <a:pt x="1216" y="4747"/>
                  </a:lnTo>
                  <a:lnTo>
                    <a:pt x="1210" y="4756"/>
                  </a:lnTo>
                  <a:lnTo>
                    <a:pt x="1181" y="4775"/>
                  </a:lnTo>
                  <a:lnTo>
                    <a:pt x="1150" y="4786"/>
                  </a:lnTo>
                  <a:lnTo>
                    <a:pt x="1118" y="4788"/>
                  </a:lnTo>
                  <a:lnTo>
                    <a:pt x="1086" y="4783"/>
                  </a:lnTo>
                  <a:lnTo>
                    <a:pt x="1056" y="4769"/>
                  </a:lnTo>
                  <a:lnTo>
                    <a:pt x="1030" y="4747"/>
                  </a:lnTo>
                  <a:lnTo>
                    <a:pt x="40" y="3758"/>
                  </a:lnTo>
                  <a:lnTo>
                    <a:pt x="32" y="3751"/>
                  </a:lnTo>
                  <a:lnTo>
                    <a:pt x="15" y="3728"/>
                  </a:lnTo>
                  <a:lnTo>
                    <a:pt x="5" y="3701"/>
                  </a:lnTo>
                  <a:lnTo>
                    <a:pt x="0" y="3673"/>
                  </a:lnTo>
                  <a:lnTo>
                    <a:pt x="0" y="3646"/>
                  </a:lnTo>
                  <a:lnTo>
                    <a:pt x="8" y="3619"/>
                  </a:lnTo>
                  <a:lnTo>
                    <a:pt x="22" y="3594"/>
                  </a:lnTo>
                  <a:lnTo>
                    <a:pt x="40" y="3572"/>
                  </a:lnTo>
                  <a:lnTo>
                    <a:pt x="561" y="3049"/>
                  </a:lnTo>
                  <a:lnTo>
                    <a:pt x="2294" y="377"/>
                  </a:lnTo>
                  <a:lnTo>
                    <a:pt x="2147" y="230"/>
                  </a:lnTo>
                  <a:lnTo>
                    <a:pt x="2128" y="204"/>
                  </a:lnTo>
                  <a:lnTo>
                    <a:pt x="2115" y="176"/>
                  </a:lnTo>
                  <a:lnTo>
                    <a:pt x="2108" y="147"/>
                  </a:lnTo>
                  <a:lnTo>
                    <a:pt x="2108" y="116"/>
                  </a:lnTo>
                  <a:lnTo>
                    <a:pt x="2115" y="88"/>
                  </a:lnTo>
                  <a:lnTo>
                    <a:pt x="2128" y="61"/>
                  </a:lnTo>
                  <a:lnTo>
                    <a:pt x="2147" y="35"/>
                  </a:lnTo>
                  <a:lnTo>
                    <a:pt x="2176" y="15"/>
                  </a:lnTo>
                  <a:lnTo>
                    <a:pt x="2206" y="3"/>
                  </a:lnTo>
                  <a:lnTo>
                    <a:pt x="2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9C1095D9-0FD0-47BA-9CC3-427F2E01F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1617663"/>
              <a:ext cx="811213" cy="817563"/>
            </a:xfrm>
            <a:custGeom>
              <a:avLst/>
              <a:gdLst>
                <a:gd name="T0" fmla="*/ 882 w 1022"/>
                <a:gd name="T1" fmla="*/ 0 h 1030"/>
                <a:gd name="T2" fmla="*/ 909 w 1022"/>
                <a:gd name="T3" fmla="*/ 0 h 1030"/>
                <a:gd name="T4" fmla="*/ 936 w 1022"/>
                <a:gd name="T5" fmla="*/ 8 h 1030"/>
                <a:gd name="T6" fmla="*/ 961 w 1022"/>
                <a:gd name="T7" fmla="*/ 22 h 1030"/>
                <a:gd name="T8" fmla="*/ 983 w 1022"/>
                <a:gd name="T9" fmla="*/ 40 h 1030"/>
                <a:gd name="T10" fmla="*/ 1003 w 1022"/>
                <a:gd name="T11" fmla="*/ 66 h 1030"/>
                <a:gd name="T12" fmla="*/ 1015 w 1022"/>
                <a:gd name="T13" fmla="*/ 93 h 1030"/>
                <a:gd name="T14" fmla="*/ 1022 w 1022"/>
                <a:gd name="T15" fmla="*/ 122 h 1030"/>
                <a:gd name="T16" fmla="*/ 1022 w 1022"/>
                <a:gd name="T17" fmla="*/ 152 h 1030"/>
                <a:gd name="T18" fmla="*/ 1015 w 1022"/>
                <a:gd name="T19" fmla="*/ 181 h 1030"/>
                <a:gd name="T20" fmla="*/ 1003 w 1022"/>
                <a:gd name="T21" fmla="*/ 209 h 1030"/>
                <a:gd name="T22" fmla="*/ 983 w 1022"/>
                <a:gd name="T23" fmla="*/ 235 h 1030"/>
                <a:gd name="T24" fmla="*/ 228 w 1022"/>
                <a:gd name="T25" fmla="*/ 989 h 1030"/>
                <a:gd name="T26" fmla="*/ 201 w 1022"/>
                <a:gd name="T27" fmla="*/ 1011 h 1030"/>
                <a:gd name="T28" fmla="*/ 169 w 1022"/>
                <a:gd name="T29" fmla="*/ 1025 h 1030"/>
                <a:gd name="T30" fmla="*/ 134 w 1022"/>
                <a:gd name="T31" fmla="*/ 1030 h 1030"/>
                <a:gd name="T32" fmla="*/ 107 w 1022"/>
                <a:gd name="T33" fmla="*/ 1028 h 1030"/>
                <a:gd name="T34" fmla="*/ 79 w 1022"/>
                <a:gd name="T35" fmla="*/ 1020 h 1030"/>
                <a:gd name="T36" fmla="*/ 56 w 1022"/>
                <a:gd name="T37" fmla="*/ 1008 h 1030"/>
                <a:gd name="T38" fmla="*/ 34 w 1022"/>
                <a:gd name="T39" fmla="*/ 989 h 1030"/>
                <a:gd name="T40" fmla="*/ 15 w 1022"/>
                <a:gd name="T41" fmla="*/ 959 h 1030"/>
                <a:gd name="T42" fmla="*/ 3 w 1022"/>
                <a:gd name="T43" fmla="*/ 927 h 1030"/>
                <a:gd name="T44" fmla="*/ 0 w 1022"/>
                <a:gd name="T45" fmla="*/ 893 h 1030"/>
                <a:gd name="T46" fmla="*/ 3 w 1022"/>
                <a:gd name="T47" fmla="*/ 859 h 1030"/>
                <a:gd name="T48" fmla="*/ 15 w 1022"/>
                <a:gd name="T49" fmla="*/ 825 h 1030"/>
                <a:gd name="T50" fmla="*/ 34 w 1022"/>
                <a:gd name="T51" fmla="*/ 796 h 1030"/>
                <a:gd name="T52" fmla="*/ 797 w 1022"/>
                <a:gd name="T53" fmla="*/ 40 h 1030"/>
                <a:gd name="T54" fmla="*/ 804 w 1022"/>
                <a:gd name="T55" fmla="*/ 32 h 1030"/>
                <a:gd name="T56" fmla="*/ 827 w 1022"/>
                <a:gd name="T57" fmla="*/ 15 h 1030"/>
                <a:gd name="T58" fmla="*/ 854 w 1022"/>
                <a:gd name="T59" fmla="*/ 5 h 1030"/>
                <a:gd name="T60" fmla="*/ 882 w 1022"/>
                <a:gd name="T61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2" h="1030">
                  <a:moveTo>
                    <a:pt x="882" y="0"/>
                  </a:moveTo>
                  <a:lnTo>
                    <a:pt x="909" y="0"/>
                  </a:lnTo>
                  <a:lnTo>
                    <a:pt x="936" y="8"/>
                  </a:lnTo>
                  <a:lnTo>
                    <a:pt x="961" y="22"/>
                  </a:lnTo>
                  <a:lnTo>
                    <a:pt x="983" y="40"/>
                  </a:lnTo>
                  <a:lnTo>
                    <a:pt x="1003" y="66"/>
                  </a:lnTo>
                  <a:lnTo>
                    <a:pt x="1015" y="93"/>
                  </a:lnTo>
                  <a:lnTo>
                    <a:pt x="1022" y="122"/>
                  </a:lnTo>
                  <a:lnTo>
                    <a:pt x="1022" y="152"/>
                  </a:lnTo>
                  <a:lnTo>
                    <a:pt x="1015" y="181"/>
                  </a:lnTo>
                  <a:lnTo>
                    <a:pt x="1003" y="209"/>
                  </a:lnTo>
                  <a:lnTo>
                    <a:pt x="983" y="235"/>
                  </a:lnTo>
                  <a:lnTo>
                    <a:pt x="228" y="989"/>
                  </a:lnTo>
                  <a:lnTo>
                    <a:pt x="201" y="1011"/>
                  </a:lnTo>
                  <a:lnTo>
                    <a:pt x="169" y="1025"/>
                  </a:lnTo>
                  <a:lnTo>
                    <a:pt x="134" y="1030"/>
                  </a:lnTo>
                  <a:lnTo>
                    <a:pt x="107" y="1028"/>
                  </a:lnTo>
                  <a:lnTo>
                    <a:pt x="79" y="1020"/>
                  </a:lnTo>
                  <a:lnTo>
                    <a:pt x="56" y="1008"/>
                  </a:lnTo>
                  <a:lnTo>
                    <a:pt x="34" y="989"/>
                  </a:lnTo>
                  <a:lnTo>
                    <a:pt x="15" y="959"/>
                  </a:lnTo>
                  <a:lnTo>
                    <a:pt x="3" y="927"/>
                  </a:lnTo>
                  <a:lnTo>
                    <a:pt x="0" y="893"/>
                  </a:lnTo>
                  <a:lnTo>
                    <a:pt x="3" y="859"/>
                  </a:lnTo>
                  <a:lnTo>
                    <a:pt x="15" y="825"/>
                  </a:lnTo>
                  <a:lnTo>
                    <a:pt x="34" y="796"/>
                  </a:lnTo>
                  <a:lnTo>
                    <a:pt x="797" y="40"/>
                  </a:lnTo>
                  <a:lnTo>
                    <a:pt x="804" y="32"/>
                  </a:lnTo>
                  <a:lnTo>
                    <a:pt x="827" y="15"/>
                  </a:lnTo>
                  <a:lnTo>
                    <a:pt x="854" y="5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48ED55F2-2E70-4FCD-A950-1D5E40D4F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1112838"/>
              <a:ext cx="474663" cy="923925"/>
            </a:xfrm>
            <a:custGeom>
              <a:avLst/>
              <a:gdLst>
                <a:gd name="T0" fmla="*/ 452 w 597"/>
                <a:gd name="T1" fmla="*/ 0 h 1163"/>
                <a:gd name="T2" fmla="*/ 482 w 597"/>
                <a:gd name="T3" fmla="*/ 0 h 1163"/>
                <a:gd name="T4" fmla="*/ 511 w 597"/>
                <a:gd name="T5" fmla="*/ 8 h 1163"/>
                <a:gd name="T6" fmla="*/ 538 w 597"/>
                <a:gd name="T7" fmla="*/ 22 h 1163"/>
                <a:gd name="T8" fmla="*/ 562 w 597"/>
                <a:gd name="T9" fmla="*/ 42 h 1163"/>
                <a:gd name="T10" fmla="*/ 578 w 597"/>
                <a:gd name="T11" fmla="*/ 66 h 1163"/>
                <a:gd name="T12" fmla="*/ 590 w 597"/>
                <a:gd name="T13" fmla="*/ 93 h 1163"/>
                <a:gd name="T14" fmla="*/ 597 w 597"/>
                <a:gd name="T15" fmla="*/ 122 h 1163"/>
                <a:gd name="T16" fmla="*/ 597 w 597"/>
                <a:gd name="T17" fmla="*/ 152 h 1163"/>
                <a:gd name="T18" fmla="*/ 592 w 597"/>
                <a:gd name="T19" fmla="*/ 181 h 1163"/>
                <a:gd name="T20" fmla="*/ 257 w 597"/>
                <a:gd name="T21" fmla="*/ 1077 h 1163"/>
                <a:gd name="T22" fmla="*/ 242 w 597"/>
                <a:gd name="T23" fmla="*/ 1106 h 1163"/>
                <a:gd name="T24" fmla="*/ 220 w 597"/>
                <a:gd name="T25" fmla="*/ 1130 h 1163"/>
                <a:gd name="T26" fmla="*/ 193 w 597"/>
                <a:gd name="T27" fmla="*/ 1148 h 1163"/>
                <a:gd name="T28" fmla="*/ 162 w 597"/>
                <a:gd name="T29" fmla="*/ 1160 h 1163"/>
                <a:gd name="T30" fmla="*/ 130 w 597"/>
                <a:gd name="T31" fmla="*/ 1163 h 1163"/>
                <a:gd name="T32" fmla="*/ 83 w 597"/>
                <a:gd name="T33" fmla="*/ 1163 h 1163"/>
                <a:gd name="T34" fmla="*/ 56 w 597"/>
                <a:gd name="T35" fmla="*/ 1150 h 1163"/>
                <a:gd name="T36" fmla="*/ 34 w 597"/>
                <a:gd name="T37" fmla="*/ 1130 h 1163"/>
                <a:gd name="T38" fmla="*/ 17 w 597"/>
                <a:gd name="T39" fmla="*/ 1106 h 1163"/>
                <a:gd name="T40" fmla="*/ 5 w 597"/>
                <a:gd name="T41" fmla="*/ 1079 h 1163"/>
                <a:gd name="T42" fmla="*/ 0 w 597"/>
                <a:gd name="T43" fmla="*/ 1050 h 1163"/>
                <a:gd name="T44" fmla="*/ 1 w 597"/>
                <a:gd name="T45" fmla="*/ 1020 h 1163"/>
                <a:gd name="T46" fmla="*/ 10 w 597"/>
                <a:gd name="T47" fmla="*/ 991 h 1163"/>
                <a:gd name="T48" fmla="*/ 336 w 597"/>
                <a:gd name="T49" fmla="*/ 88 h 1163"/>
                <a:gd name="T50" fmla="*/ 338 w 597"/>
                <a:gd name="T51" fmla="*/ 84 h 1163"/>
                <a:gd name="T52" fmla="*/ 353 w 597"/>
                <a:gd name="T53" fmla="*/ 57 h 1163"/>
                <a:gd name="T54" fmla="*/ 372 w 597"/>
                <a:gd name="T55" fmla="*/ 35 h 1163"/>
                <a:gd name="T56" fmla="*/ 396 w 597"/>
                <a:gd name="T57" fmla="*/ 17 h 1163"/>
                <a:gd name="T58" fmla="*/ 423 w 597"/>
                <a:gd name="T59" fmla="*/ 5 h 1163"/>
                <a:gd name="T60" fmla="*/ 452 w 597"/>
                <a:gd name="T61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7" h="1163">
                  <a:moveTo>
                    <a:pt x="452" y="0"/>
                  </a:moveTo>
                  <a:lnTo>
                    <a:pt x="482" y="0"/>
                  </a:lnTo>
                  <a:lnTo>
                    <a:pt x="511" y="8"/>
                  </a:lnTo>
                  <a:lnTo>
                    <a:pt x="538" y="22"/>
                  </a:lnTo>
                  <a:lnTo>
                    <a:pt x="562" y="42"/>
                  </a:lnTo>
                  <a:lnTo>
                    <a:pt x="578" y="66"/>
                  </a:lnTo>
                  <a:lnTo>
                    <a:pt x="590" y="93"/>
                  </a:lnTo>
                  <a:lnTo>
                    <a:pt x="597" y="122"/>
                  </a:lnTo>
                  <a:lnTo>
                    <a:pt x="597" y="152"/>
                  </a:lnTo>
                  <a:lnTo>
                    <a:pt x="592" y="181"/>
                  </a:lnTo>
                  <a:lnTo>
                    <a:pt x="257" y="1077"/>
                  </a:lnTo>
                  <a:lnTo>
                    <a:pt x="242" y="1106"/>
                  </a:lnTo>
                  <a:lnTo>
                    <a:pt x="220" y="1130"/>
                  </a:lnTo>
                  <a:lnTo>
                    <a:pt x="193" y="1148"/>
                  </a:lnTo>
                  <a:lnTo>
                    <a:pt x="162" y="1160"/>
                  </a:lnTo>
                  <a:lnTo>
                    <a:pt x="130" y="1163"/>
                  </a:lnTo>
                  <a:lnTo>
                    <a:pt x="83" y="1163"/>
                  </a:lnTo>
                  <a:lnTo>
                    <a:pt x="56" y="1150"/>
                  </a:lnTo>
                  <a:lnTo>
                    <a:pt x="34" y="1130"/>
                  </a:lnTo>
                  <a:lnTo>
                    <a:pt x="17" y="1106"/>
                  </a:lnTo>
                  <a:lnTo>
                    <a:pt x="5" y="1079"/>
                  </a:lnTo>
                  <a:lnTo>
                    <a:pt x="0" y="1050"/>
                  </a:lnTo>
                  <a:lnTo>
                    <a:pt x="1" y="1020"/>
                  </a:lnTo>
                  <a:lnTo>
                    <a:pt x="10" y="991"/>
                  </a:lnTo>
                  <a:lnTo>
                    <a:pt x="336" y="88"/>
                  </a:lnTo>
                  <a:lnTo>
                    <a:pt x="338" y="84"/>
                  </a:lnTo>
                  <a:lnTo>
                    <a:pt x="353" y="57"/>
                  </a:lnTo>
                  <a:lnTo>
                    <a:pt x="372" y="35"/>
                  </a:lnTo>
                  <a:lnTo>
                    <a:pt x="396" y="17"/>
                  </a:lnTo>
                  <a:lnTo>
                    <a:pt x="423" y="5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4ECC5E03-A52C-48A4-BB6D-7C6AC31E6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4200" y="2317750"/>
              <a:ext cx="925513" cy="479425"/>
            </a:xfrm>
            <a:custGeom>
              <a:avLst/>
              <a:gdLst>
                <a:gd name="T0" fmla="*/ 1019 w 1166"/>
                <a:gd name="T1" fmla="*/ 0 h 604"/>
                <a:gd name="T2" fmla="*/ 1047 w 1166"/>
                <a:gd name="T3" fmla="*/ 0 h 604"/>
                <a:gd name="T4" fmla="*/ 1076 w 1166"/>
                <a:gd name="T5" fmla="*/ 7 h 604"/>
                <a:gd name="T6" fmla="*/ 1103 w 1166"/>
                <a:gd name="T7" fmla="*/ 19 h 604"/>
                <a:gd name="T8" fmla="*/ 1127 w 1166"/>
                <a:gd name="T9" fmla="*/ 37 h 604"/>
                <a:gd name="T10" fmla="*/ 1146 w 1166"/>
                <a:gd name="T11" fmla="*/ 61 h 604"/>
                <a:gd name="T12" fmla="*/ 1159 w 1166"/>
                <a:gd name="T13" fmla="*/ 88 h 604"/>
                <a:gd name="T14" fmla="*/ 1166 w 1166"/>
                <a:gd name="T15" fmla="*/ 118 h 604"/>
                <a:gd name="T16" fmla="*/ 1164 w 1166"/>
                <a:gd name="T17" fmla="*/ 149 h 604"/>
                <a:gd name="T18" fmla="*/ 1159 w 1166"/>
                <a:gd name="T19" fmla="*/ 178 h 604"/>
                <a:gd name="T20" fmla="*/ 1146 w 1166"/>
                <a:gd name="T21" fmla="*/ 205 h 604"/>
                <a:gd name="T22" fmla="*/ 1129 w 1166"/>
                <a:gd name="T23" fmla="*/ 228 h 604"/>
                <a:gd name="T24" fmla="*/ 1105 w 1166"/>
                <a:gd name="T25" fmla="*/ 247 h 604"/>
                <a:gd name="T26" fmla="*/ 1078 w 1166"/>
                <a:gd name="T27" fmla="*/ 262 h 604"/>
                <a:gd name="T28" fmla="*/ 183 w 1166"/>
                <a:gd name="T29" fmla="*/ 590 h 604"/>
                <a:gd name="T30" fmla="*/ 135 w 1166"/>
                <a:gd name="T31" fmla="*/ 604 h 604"/>
                <a:gd name="T32" fmla="*/ 101 w 1166"/>
                <a:gd name="T33" fmla="*/ 599 h 604"/>
                <a:gd name="T34" fmla="*/ 71 w 1166"/>
                <a:gd name="T35" fmla="*/ 585 h 604"/>
                <a:gd name="T36" fmla="*/ 44 w 1166"/>
                <a:gd name="T37" fmla="*/ 567 h 604"/>
                <a:gd name="T38" fmla="*/ 22 w 1166"/>
                <a:gd name="T39" fmla="*/ 541 h 604"/>
                <a:gd name="T40" fmla="*/ 8 w 1166"/>
                <a:gd name="T41" fmla="*/ 509 h 604"/>
                <a:gd name="T42" fmla="*/ 5 w 1166"/>
                <a:gd name="T43" fmla="*/ 502 h 604"/>
                <a:gd name="T44" fmla="*/ 0 w 1166"/>
                <a:gd name="T45" fmla="*/ 468 h 604"/>
                <a:gd name="T46" fmla="*/ 3 w 1166"/>
                <a:gd name="T47" fmla="*/ 435 h 604"/>
                <a:gd name="T48" fmla="*/ 13 w 1166"/>
                <a:gd name="T49" fmla="*/ 404 h 604"/>
                <a:gd name="T50" fmla="*/ 32 w 1166"/>
                <a:gd name="T51" fmla="*/ 379 h 604"/>
                <a:gd name="T52" fmla="*/ 57 w 1166"/>
                <a:gd name="T53" fmla="*/ 357 h 604"/>
                <a:gd name="T54" fmla="*/ 88 w 1166"/>
                <a:gd name="T55" fmla="*/ 342 h 604"/>
                <a:gd name="T56" fmla="*/ 985 w 1166"/>
                <a:gd name="T57" fmla="*/ 8 h 604"/>
                <a:gd name="T58" fmla="*/ 988 w 1166"/>
                <a:gd name="T59" fmla="*/ 7 h 604"/>
                <a:gd name="T60" fmla="*/ 1019 w 1166"/>
                <a:gd name="T61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6" h="604">
                  <a:moveTo>
                    <a:pt x="1019" y="0"/>
                  </a:moveTo>
                  <a:lnTo>
                    <a:pt x="1047" y="0"/>
                  </a:lnTo>
                  <a:lnTo>
                    <a:pt x="1076" y="7"/>
                  </a:lnTo>
                  <a:lnTo>
                    <a:pt x="1103" y="19"/>
                  </a:lnTo>
                  <a:lnTo>
                    <a:pt x="1127" y="37"/>
                  </a:lnTo>
                  <a:lnTo>
                    <a:pt x="1146" y="61"/>
                  </a:lnTo>
                  <a:lnTo>
                    <a:pt x="1159" y="88"/>
                  </a:lnTo>
                  <a:lnTo>
                    <a:pt x="1166" y="118"/>
                  </a:lnTo>
                  <a:lnTo>
                    <a:pt x="1164" y="149"/>
                  </a:lnTo>
                  <a:lnTo>
                    <a:pt x="1159" y="178"/>
                  </a:lnTo>
                  <a:lnTo>
                    <a:pt x="1146" y="205"/>
                  </a:lnTo>
                  <a:lnTo>
                    <a:pt x="1129" y="228"/>
                  </a:lnTo>
                  <a:lnTo>
                    <a:pt x="1105" y="247"/>
                  </a:lnTo>
                  <a:lnTo>
                    <a:pt x="1078" y="262"/>
                  </a:lnTo>
                  <a:lnTo>
                    <a:pt x="183" y="590"/>
                  </a:lnTo>
                  <a:lnTo>
                    <a:pt x="135" y="604"/>
                  </a:lnTo>
                  <a:lnTo>
                    <a:pt x="101" y="599"/>
                  </a:lnTo>
                  <a:lnTo>
                    <a:pt x="71" y="585"/>
                  </a:lnTo>
                  <a:lnTo>
                    <a:pt x="44" y="567"/>
                  </a:lnTo>
                  <a:lnTo>
                    <a:pt x="22" y="541"/>
                  </a:lnTo>
                  <a:lnTo>
                    <a:pt x="8" y="509"/>
                  </a:lnTo>
                  <a:lnTo>
                    <a:pt x="5" y="502"/>
                  </a:lnTo>
                  <a:lnTo>
                    <a:pt x="0" y="468"/>
                  </a:lnTo>
                  <a:lnTo>
                    <a:pt x="3" y="435"/>
                  </a:lnTo>
                  <a:lnTo>
                    <a:pt x="13" y="404"/>
                  </a:lnTo>
                  <a:lnTo>
                    <a:pt x="32" y="379"/>
                  </a:lnTo>
                  <a:lnTo>
                    <a:pt x="57" y="357"/>
                  </a:lnTo>
                  <a:lnTo>
                    <a:pt x="88" y="342"/>
                  </a:lnTo>
                  <a:lnTo>
                    <a:pt x="985" y="8"/>
                  </a:lnTo>
                  <a:lnTo>
                    <a:pt x="988" y="7"/>
                  </a:lnTo>
                  <a:lnTo>
                    <a:pt x="10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15840AA5-1F5C-4C12-9307-93BC66EE9CE3}"/>
              </a:ext>
            </a:extLst>
          </p:cNvPr>
          <p:cNvSpPr/>
          <p:nvPr/>
        </p:nvSpPr>
        <p:spPr>
          <a:xfrm>
            <a:off x="10126354" y="849715"/>
            <a:ext cx="190072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350" err="1">
                <a:solidFill>
                  <a:schemeClr val="bg1"/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Visibilité</a:t>
            </a:r>
            <a:r>
              <a:rPr lang="en-IN" sz="1350">
                <a:solidFill>
                  <a:schemeClr val="bg1"/>
                </a:solidFill>
                <a:latin typeface="Abadi" panose="020B06040201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40E5E1-3740-4FD5-ADE3-4CC13C0E7959}"/>
              </a:ext>
            </a:extLst>
          </p:cNvPr>
          <p:cNvSpPr txBox="1"/>
          <p:nvPr/>
        </p:nvSpPr>
        <p:spPr>
          <a:xfrm>
            <a:off x="8535517" y="6333862"/>
            <a:ext cx="396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* </a:t>
            </a:r>
            <a:r>
              <a:rPr lang="fr-FR" sz="1200"/>
              <a:t>Actions flexibles en fonction de l’arrivée du new BD</a:t>
            </a:r>
          </a:p>
        </p:txBody>
      </p:sp>
    </p:spTree>
    <p:extLst>
      <p:ext uri="{BB962C8B-B14F-4D97-AF65-F5344CB8AC3E}">
        <p14:creationId xmlns:p14="http://schemas.microsoft.com/office/powerpoint/2010/main" val="2026853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48" y="76377"/>
            <a:ext cx="11953328" cy="780392"/>
          </a:xfrm>
        </p:spPr>
        <p:txBody>
          <a:bodyPr/>
          <a:lstStyle/>
          <a:p>
            <a:pPr algn="l"/>
            <a:r>
              <a:rPr lang="en-US" sz="320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Plan </a:t>
            </a:r>
            <a:r>
              <a:rPr lang="en-US" sz="3200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d’action</a:t>
            </a:r>
            <a:r>
              <a:rPr lang="en-US" sz="320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: </a:t>
            </a:r>
            <a:r>
              <a:rPr lang="en-US" sz="3200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Trouver</a:t>
            </a:r>
            <a:r>
              <a:rPr lang="en-US" sz="3200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150 000 euros </a:t>
            </a:r>
            <a:r>
              <a:rPr lang="en-US" sz="3200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supplémentaires</a:t>
            </a:r>
            <a:endParaRPr lang="en-IN" sz="32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id="{782E9C9E-756E-44AE-8FC8-34F88A9B8D02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1" name="Footer Placeholder 14">
            <a:extLst>
              <a:ext uri="{FF2B5EF4-FFF2-40B4-BE49-F238E27FC236}">
                <a16:creationId xmlns:a16="http://schemas.microsoft.com/office/drawing/2014/main" id="{5B47E542-9185-4824-AF62-FC2E2CD4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153" y="647334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0997" y="1161534"/>
            <a:ext cx="11886830" cy="521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1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Réflexion autour du delta de 150k€ supplémentaires pour atteindre l’objectif de PDC  à 1.3M€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export : </a:t>
            </a:r>
          </a:p>
          <a:p>
            <a:pPr marL="952393" marR="0" lvl="1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Pays ciblés 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=Allemagne, Belgique, Suisse et Pays Scandinaves</a:t>
            </a:r>
          </a:p>
          <a:p>
            <a:pPr marL="952393" marR="0" lvl="1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700-800 contacts sur 2023 </a:t>
            </a:r>
          </a:p>
          <a:p>
            <a:pPr marL="952393" marR="0" lvl="1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de prospection : Réaliser un listing de 1400-1500 entreprises (</a:t>
            </a:r>
            <a:r>
              <a:rPr kumimoji="0" lang="fr-FR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interne&amp;externe-mêm</a:t>
            </a:r>
            <a:r>
              <a:rPr lang="fr-FR" sz="2000">
                <a:solidFill>
                  <a:prstClr val="black"/>
                </a:solidFill>
                <a:latin typeface="Calibri"/>
              </a:rPr>
              <a:t>e prestataire?)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1" i="0" u="sng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Externalisation de la prospection avec des BD ayant un « historique » de nos services </a:t>
            </a:r>
          </a:p>
          <a:p>
            <a:pPr marL="952393" marR="0" lvl="1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Claire ? Elisabeth ? </a:t>
            </a:r>
          </a:p>
          <a:p>
            <a:pPr marL="342900" marR="0" lvl="0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Budget à affiner  </a:t>
            </a:r>
          </a:p>
          <a:p>
            <a:pPr marL="0" marR="0" lvl="0" indent="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	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Next </a:t>
            </a:r>
            <a:r>
              <a:rPr kumimoji="0" lang="fr-FR" sz="2000" b="0" i="0" u="none" strike="noStrike" kern="1200" cap="none" spc="0" normalizeH="0" baseline="0" noProof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step</a:t>
            </a: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:</a:t>
            </a:r>
          </a:p>
          <a:p>
            <a:pPr marL="952393" marR="0" lvl="1" indent="-342900" algn="l" defTabSz="121898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5 janvier : Email à Claire afin de savoir ce qu’elle pourrait réaliser sur S1 et S2 afin de se rapprocher de la PDC à 150 000 euros  retour de la part de Claire début de semaine prochaine </a:t>
            </a:r>
            <a:endParaRPr kumimoji="0" lang="fr-FR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02D4E00-88B7-D04E-0074-98315F24B024}"/>
              </a:ext>
            </a:extLst>
          </p:cNvPr>
          <p:cNvGrpSpPr/>
          <p:nvPr/>
        </p:nvGrpSpPr>
        <p:grpSpPr>
          <a:xfrm>
            <a:off x="10141146" y="22245"/>
            <a:ext cx="2175776" cy="1669047"/>
            <a:chOff x="127553" y="2912401"/>
            <a:chExt cx="2175776" cy="166904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9B05B51-432B-6C7E-F644-37A22AC42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665" y="2912401"/>
              <a:ext cx="1669047" cy="1669047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6BC6CE4-8B0A-0BAF-FCF5-595830E2993E}"/>
                </a:ext>
              </a:extLst>
            </p:cNvPr>
            <p:cNvSpPr txBox="1"/>
            <p:nvPr/>
          </p:nvSpPr>
          <p:spPr>
            <a:xfrm>
              <a:off x="127553" y="3620761"/>
              <a:ext cx="2175776" cy="83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063">
                <a:defRPr/>
              </a:pPr>
              <a:r>
                <a:rPr lang="fr-FR" sz="2399" b="1">
                  <a:solidFill>
                    <a:srgbClr val="FFFFFF"/>
                  </a:solidFill>
                  <a:latin typeface="Abadi" panose="020B0604020104020204" pitchFamily="34" charset="0"/>
                </a:rPr>
                <a:t>1150 k€</a:t>
              </a:r>
            </a:p>
            <a:p>
              <a:pPr algn="ctr" defTabSz="457063">
                <a:defRPr/>
              </a:pPr>
              <a:r>
                <a:rPr lang="fr-FR" sz="2399" b="1">
                  <a:solidFill>
                    <a:srgbClr val="FFFFFF"/>
                  </a:solidFill>
                  <a:latin typeface="Abadi" panose="020B0604020104020204" pitchFamily="34" charset="0"/>
                </a:rPr>
                <a:t>+150k€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0ECFA677-AA1B-9B86-D97B-1A78AE61207B}"/>
              </a:ext>
            </a:extLst>
          </p:cNvPr>
          <p:cNvSpPr txBox="1"/>
          <p:nvPr/>
        </p:nvSpPr>
        <p:spPr>
          <a:xfrm>
            <a:off x="2854051" y="6433712"/>
            <a:ext cx="9334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lang="fr-FR" sz="1000">
                <a:effectLst/>
                <a:latin typeface="Segoe UI" panose="020B0502040204020203" pitchFamily="34" charset="0"/>
              </a:rPr>
              <a:t>Entre 21 et 22 affaires (PM = 7 K€) (</a:t>
            </a:r>
            <a:r>
              <a:rPr lang="fr-FR" sz="1000" err="1">
                <a:effectLst/>
                <a:latin typeface="Segoe UI" panose="020B0502040204020203" pitchFamily="34" charset="0"/>
              </a:rPr>
              <a:t>tx</a:t>
            </a:r>
            <a:r>
              <a:rPr lang="fr-FR" sz="1000">
                <a:effectLst/>
                <a:latin typeface="Segoe UI" panose="020B0502040204020203" pitchFamily="34" charset="0"/>
              </a:rPr>
              <a:t> de conversion 15%)//</a:t>
            </a:r>
            <a:r>
              <a:rPr lang="fr-FR" sz="1000">
                <a:latin typeface="Segoe UI" panose="020B0502040204020203" pitchFamily="34" charset="0"/>
              </a:rPr>
              <a:t>144</a:t>
            </a:r>
            <a:r>
              <a:rPr lang="fr-FR" sz="1000">
                <a:effectLst/>
                <a:latin typeface="Segoe UI" panose="020B0502040204020203" pitchFamily="34" charset="0"/>
              </a:rPr>
              <a:t> devis environ//720 contacts atteints (1 </a:t>
            </a:r>
            <a:r>
              <a:rPr lang="fr-FR" sz="1000" err="1">
                <a:effectLst/>
                <a:latin typeface="Segoe UI" panose="020B0502040204020203" pitchFamily="34" charset="0"/>
              </a:rPr>
              <a:t>dde</a:t>
            </a:r>
            <a:r>
              <a:rPr lang="fr-FR" sz="1000">
                <a:effectLst/>
                <a:latin typeface="Segoe UI" panose="020B0502040204020203" pitchFamily="34" charset="0"/>
              </a:rPr>
              <a:t> pour 10 contacts car contacts froids ne connaissant pas ACP) //1400 entreprises (2 contacts / entreprise)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46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164">
            <a:extLst>
              <a:ext uri="{FF2B5EF4-FFF2-40B4-BE49-F238E27FC236}">
                <a16:creationId xmlns:a16="http://schemas.microsoft.com/office/drawing/2014/main" id="{17086EF9-A059-49C9-BDF4-272874DBF4D2}"/>
              </a:ext>
            </a:extLst>
          </p:cNvPr>
          <p:cNvSpPr txBox="1"/>
          <p:nvPr/>
        </p:nvSpPr>
        <p:spPr>
          <a:xfrm>
            <a:off x="7572019" y="2397480"/>
            <a:ext cx="654341" cy="296432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lvl="0" algn="ctr">
              <a:buSzPct val="25000"/>
              <a:defRPr/>
            </a:pP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ADA</a:t>
            </a:r>
          </a:p>
          <a:p>
            <a:pPr algn="ctr">
              <a:buSzPct val="25000"/>
              <a:defRPr/>
            </a:pPr>
            <a:endParaRPr lang="en" sz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Shape 164">
            <a:extLst>
              <a:ext uri="{FF2B5EF4-FFF2-40B4-BE49-F238E27FC236}">
                <a16:creationId xmlns:a16="http://schemas.microsoft.com/office/drawing/2014/main" id="{E6728B4A-D518-4B1A-A17C-152257A4A80E}"/>
              </a:ext>
            </a:extLst>
          </p:cNvPr>
          <p:cNvSpPr txBox="1"/>
          <p:nvPr/>
        </p:nvSpPr>
        <p:spPr>
          <a:xfrm>
            <a:off x="8320139" y="1844917"/>
            <a:ext cx="1031410" cy="486731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" sz="1200" noProof="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ouverture été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BA2FA34-4592-4270-8135-58BB05B9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7" y="332656"/>
            <a:ext cx="11723939" cy="516167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Synthèse Actions com 2024 (S1) : X mailing &amp; X com </a:t>
            </a:r>
            <a:r>
              <a:rPr lang="fr-FR" sz="4000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Linkedin</a:t>
            </a:r>
            <a:r>
              <a:rPr lang="fr-FR" sz="40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 </a:t>
            </a:r>
            <a:endParaRPr lang="en-US" sz="40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6FA1B1F-A9C6-4263-8ABA-3566D265355B}"/>
              </a:ext>
            </a:extLst>
          </p:cNvPr>
          <p:cNvSpPr/>
          <p:nvPr/>
        </p:nvSpPr>
        <p:spPr>
          <a:xfrm>
            <a:off x="6996929" y="3061105"/>
            <a:ext cx="294468" cy="254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Shape 164">
            <a:extLst>
              <a:ext uri="{FF2B5EF4-FFF2-40B4-BE49-F238E27FC236}">
                <a16:creationId xmlns:a16="http://schemas.microsoft.com/office/drawing/2014/main" id="{FCB14ECC-5927-4F78-92F1-D0DF193ACB1E}"/>
              </a:ext>
            </a:extLst>
          </p:cNvPr>
          <p:cNvSpPr txBox="1"/>
          <p:nvPr/>
        </p:nvSpPr>
        <p:spPr>
          <a:xfrm>
            <a:off x="5104480" y="2256363"/>
            <a:ext cx="583427" cy="47910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LS JLB</a:t>
            </a:r>
          </a:p>
        </p:txBody>
      </p:sp>
      <p:sp>
        <p:nvSpPr>
          <p:cNvPr id="57" name="Shape 164">
            <a:extLst>
              <a:ext uri="{FF2B5EF4-FFF2-40B4-BE49-F238E27FC236}">
                <a16:creationId xmlns:a16="http://schemas.microsoft.com/office/drawing/2014/main" id="{0CA881E5-0A1A-4E17-B5DB-7071ACC4CD75}"/>
              </a:ext>
            </a:extLst>
          </p:cNvPr>
          <p:cNvSpPr txBox="1"/>
          <p:nvPr/>
        </p:nvSpPr>
        <p:spPr>
          <a:xfrm>
            <a:off x="1781866" y="1931802"/>
            <a:ext cx="786424" cy="382776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Voeux</a:t>
            </a:r>
          </a:p>
        </p:txBody>
      </p:sp>
      <p:cxnSp>
        <p:nvCxnSpPr>
          <p:cNvPr id="58" name="Shape 210">
            <a:extLst>
              <a:ext uri="{FF2B5EF4-FFF2-40B4-BE49-F238E27FC236}">
                <a16:creationId xmlns:a16="http://schemas.microsoft.com/office/drawing/2014/main" id="{ABD2ADD6-51C9-44FF-9F86-654A98664D29}"/>
              </a:ext>
            </a:extLst>
          </p:cNvPr>
          <p:cNvCxnSpPr>
            <a:cxnSpLocks/>
          </p:cNvCxnSpPr>
          <p:nvPr/>
        </p:nvCxnSpPr>
        <p:spPr>
          <a:xfrm>
            <a:off x="2206559" y="2306815"/>
            <a:ext cx="1" cy="766711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26B883AF-1650-4C6E-9182-1E63DC57494F}"/>
              </a:ext>
            </a:extLst>
          </p:cNvPr>
          <p:cNvGrpSpPr/>
          <p:nvPr/>
        </p:nvGrpSpPr>
        <p:grpSpPr>
          <a:xfrm>
            <a:off x="1566363" y="2813776"/>
            <a:ext cx="8200678" cy="895304"/>
            <a:chOff x="995540" y="2767411"/>
            <a:chExt cx="7551164" cy="771100"/>
          </a:xfrm>
        </p:grpSpPr>
        <p:sp>
          <p:nvSpPr>
            <p:cNvPr id="65" name="Flèche droite 15">
              <a:extLst>
                <a:ext uri="{FF2B5EF4-FFF2-40B4-BE49-F238E27FC236}">
                  <a16:creationId xmlns:a16="http://schemas.microsoft.com/office/drawing/2014/main" id="{55287C30-3966-421C-A858-FBB647408589}"/>
                </a:ext>
              </a:extLst>
            </p:cNvPr>
            <p:cNvSpPr/>
            <p:nvPr/>
          </p:nvSpPr>
          <p:spPr>
            <a:xfrm>
              <a:off x="1199417" y="2767411"/>
              <a:ext cx="7038109" cy="771100"/>
            </a:xfrm>
            <a:prstGeom prst="rightArrow">
              <a:avLst/>
            </a:prstGeom>
            <a:solidFill>
              <a:srgbClr val="4B87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66" name="Shape 145">
              <a:extLst>
                <a:ext uri="{FF2B5EF4-FFF2-40B4-BE49-F238E27FC236}">
                  <a16:creationId xmlns:a16="http://schemas.microsoft.com/office/drawing/2014/main" id="{B4A7AD83-560B-45CE-AF7B-0DFC08891ADF}"/>
                </a:ext>
              </a:extLst>
            </p:cNvPr>
            <p:cNvSpPr txBox="1"/>
            <p:nvPr/>
          </p:nvSpPr>
          <p:spPr>
            <a:xfrm>
              <a:off x="995540" y="2996874"/>
              <a:ext cx="7551164" cy="369200"/>
            </a:xfrm>
            <a:prstGeom prst="rect">
              <a:avLst/>
            </a:prstGeom>
            <a:noFill/>
            <a:ln>
              <a:noFill/>
            </a:ln>
          </p:spPr>
          <p:txBody>
            <a:bodyPr lIns="91431" tIns="45699" rIns="91431" bIns="45699" anchor="t" anchorCtr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en" sz="1600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            </a:t>
              </a:r>
              <a:r>
                <a:rPr lang="en-US" sz="1600" b="1" err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Janv</a:t>
              </a:r>
              <a:r>
                <a:rPr lang="en-US" sz="1600" b="1">
                  <a:solidFill>
                    <a:schemeClr val="bg1"/>
                  </a:solidFill>
                  <a:latin typeface="Avenir"/>
                  <a:sym typeface="Avenir"/>
                </a:rPr>
                <a:t>*</a:t>
              </a:r>
              <a:r>
                <a:rPr lang="en" sz="1600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    -      </a:t>
              </a:r>
              <a:r>
                <a:rPr lang="en-US" sz="1600" b="1" err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Fev</a:t>
              </a:r>
              <a:r>
                <a:rPr lang="en-US" sz="1600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*.      -      Mars*      -      Avril*      -      Mai*      -  </a:t>
              </a:r>
              <a:r>
                <a:rPr lang="en" sz="1600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  </a:t>
              </a:r>
              <a:r>
                <a:rPr lang="fr-FR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Juin*</a:t>
              </a:r>
              <a:endParaRPr lang="en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7" name="Shape 164">
            <a:extLst>
              <a:ext uri="{FF2B5EF4-FFF2-40B4-BE49-F238E27FC236}">
                <a16:creationId xmlns:a16="http://schemas.microsoft.com/office/drawing/2014/main" id="{3EDAE056-168B-4B55-9E91-AB47C0739F21}"/>
              </a:ext>
            </a:extLst>
          </p:cNvPr>
          <p:cNvSpPr txBox="1"/>
          <p:nvPr/>
        </p:nvSpPr>
        <p:spPr>
          <a:xfrm>
            <a:off x="3397996" y="2333672"/>
            <a:ext cx="1259559" cy="401797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MAJ catalogue ADA</a:t>
            </a:r>
            <a:endParaRPr lang="en" sz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8" name="Shape 210">
            <a:extLst>
              <a:ext uri="{FF2B5EF4-FFF2-40B4-BE49-F238E27FC236}">
                <a16:creationId xmlns:a16="http://schemas.microsoft.com/office/drawing/2014/main" id="{75EFE5D7-EDB8-419C-B131-FD77A65CB301}"/>
              </a:ext>
            </a:extLst>
          </p:cNvPr>
          <p:cNvCxnSpPr>
            <a:cxnSpLocks/>
          </p:cNvCxnSpPr>
          <p:nvPr/>
        </p:nvCxnSpPr>
        <p:spPr>
          <a:xfrm flipH="1">
            <a:off x="3898372" y="2769736"/>
            <a:ext cx="3706" cy="264418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210">
            <a:extLst>
              <a:ext uri="{FF2B5EF4-FFF2-40B4-BE49-F238E27FC236}">
                <a16:creationId xmlns:a16="http://schemas.microsoft.com/office/drawing/2014/main" id="{0EA7DD46-CEB9-4970-9E5F-79B5BD11AC8E}"/>
              </a:ext>
            </a:extLst>
          </p:cNvPr>
          <p:cNvCxnSpPr>
            <a:cxnSpLocks/>
          </p:cNvCxnSpPr>
          <p:nvPr/>
        </p:nvCxnSpPr>
        <p:spPr>
          <a:xfrm>
            <a:off x="7853869" y="2704751"/>
            <a:ext cx="0" cy="356354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210">
            <a:extLst>
              <a:ext uri="{FF2B5EF4-FFF2-40B4-BE49-F238E27FC236}">
                <a16:creationId xmlns:a16="http://schemas.microsoft.com/office/drawing/2014/main" id="{97D5AD71-2C32-439B-B4DA-5183F0E55D16}"/>
              </a:ext>
            </a:extLst>
          </p:cNvPr>
          <p:cNvCxnSpPr>
            <a:cxnSpLocks/>
          </p:cNvCxnSpPr>
          <p:nvPr/>
        </p:nvCxnSpPr>
        <p:spPr>
          <a:xfrm>
            <a:off x="8820775" y="2344210"/>
            <a:ext cx="1" cy="750755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EE7FE883-D31E-41FD-983E-104B03073F2B}"/>
              </a:ext>
            </a:extLst>
          </p:cNvPr>
          <p:cNvSpPr txBox="1"/>
          <p:nvPr/>
        </p:nvSpPr>
        <p:spPr>
          <a:xfrm>
            <a:off x="322858" y="5371486"/>
            <a:ext cx="10137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Envoi d’1 teasing sur LinkedIn en amont de l’arrivée d’un nouveau collaborateur + Envoi de sa présentation après 1 mois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7942AB6-AE34-4F9E-ACCD-6ED44A920003}"/>
              </a:ext>
            </a:extLst>
          </p:cNvPr>
          <p:cNvSpPr txBox="1"/>
          <p:nvPr/>
        </p:nvSpPr>
        <p:spPr>
          <a:xfrm>
            <a:off x="1248768" y="3519706"/>
            <a:ext cx="330732" cy="1305121"/>
          </a:xfrm>
          <a:prstGeom prst="rect">
            <a:avLst/>
          </a:prstGeom>
          <a:solidFill>
            <a:schemeClr val="accent1"/>
          </a:solidFill>
        </p:spPr>
        <p:txBody>
          <a:bodyPr vert="wordArtVert" wrap="squar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LINKEDIN</a:t>
            </a:r>
          </a:p>
        </p:txBody>
      </p:sp>
      <p:sp>
        <p:nvSpPr>
          <p:cNvPr id="76" name="Shape 164">
            <a:extLst>
              <a:ext uri="{FF2B5EF4-FFF2-40B4-BE49-F238E27FC236}">
                <a16:creationId xmlns:a16="http://schemas.microsoft.com/office/drawing/2014/main" id="{D964C6DA-E378-4EC9-BE7D-EE4B3392662C}"/>
              </a:ext>
            </a:extLst>
          </p:cNvPr>
          <p:cNvSpPr txBox="1"/>
          <p:nvPr/>
        </p:nvSpPr>
        <p:spPr>
          <a:xfrm>
            <a:off x="3420532" y="3967917"/>
            <a:ext cx="1051372" cy="4231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Teasing</a:t>
            </a:r>
            <a:r>
              <a:rPr kumimoji="0" lang="fr-F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LS JLB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7" name="Shape 210">
            <a:extLst>
              <a:ext uri="{FF2B5EF4-FFF2-40B4-BE49-F238E27FC236}">
                <a16:creationId xmlns:a16="http://schemas.microsoft.com/office/drawing/2014/main" id="{1E576DC6-E63C-426D-B601-456E258F6F73}"/>
              </a:ext>
            </a:extLst>
          </p:cNvPr>
          <p:cNvCxnSpPr>
            <a:cxnSpLocks/>
          </p:cNvCxnSpPr>
          <p:nvPr/>
        </p:nvCxnSpPr>
        <p:spPr>
          <a:xfrm flipV="1">
            <a:off x="3926707" y="3468719"/>
            <a:ext cx="1" cy="49919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" name="Shape 164">
            <a:extLst>
              <a:ext uri="{FF2B5EF4-FFF2-40B4-BE49-F238E27FC236}">
                <a16:creationId xmlns:a16="http://schemas.microsoft.com/office/drawing/2014/main" id="{495A627A-0F01-4183-87B7-A5386506AC0D}"/>
              </a:ext>
            </a:extLst>
          </p:cNvPr>
          <p:cNvSpPr txBox="1"/>
          <p:nvPr/>
        </p:nvSpPr>
        <p:spPr>
          <a:xfrm>
            <a:off x="4676216" y="3967917"/>
            <a:ext cx="1051372" cy="4231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Présence SALONS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9" name="Shape 210">
            <a:extLst>
              <a:ext uri="{FF2B5EF4-FFF2-40B4-BE49-F238E27FC236}">
                <a16:creationId xmlns:a16="http://schemas.microsoft.com/office/drawing/2014/main" id="{AD760AB7-1C35-4085-9680-CAC517B98640}"/>
              </a:ext>
            </a:extLst>
          </p:cNvPr>
          <p:cNvCxnSpPr>
            <a:cxnSpLocks/>
          </p:cNvCxnSpPr>
          <p:nvPr/>
        </p:nvCxnSpPr>
        <p:spPr>
          <a:xfrm flipV="1">
            <a:off x="7572019" y="3496184"/>
            <a:ext cx="1" cy="49919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0" name="Shape 210">
            <a:extLst>
              <a:ext uri="{FF2B5EF4-FFF2-40B4-BE49-F238E27FC236}">
                <a16:creationId xmlns:a16="http://schemas.microsoft.com/office/drawing/2014/main" id="{5C97D532-34E9-435D-82ED-B20B543A0C26}"/>
              </a:ext>
            </a:extLst>
          </p:cNvPr>
          <p:cNvCxnSpPr>
            <a:cxnSpLocks/>
          </p:cNvCxnSpPr>
          <p:nvPr/>
        </p:nvCxnSpPr>
        <p:spPr>
          <a:xfrm flipH="1">
            <a:off x="5391756" y="2777073"/>
            <a:ext cx="3706" cy="264418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314BF17F-2D8C-444F-848D-2C918942B691}"/>
              </a:ext>
            </a:extLst>
          </p:cNvPr>
          <p:cNvSpPr txBox="1"/>
          <p:nvPr/>
        </p:nvSpPr>
        <p:spPr>
          <a:xfrm>
            <a:off x="1251463" y="1669258"/>
            <a:ext cx="330732" cy="1183467"/>
          </a:xfrm>
          <a:prstGeom prst="rect">
            <a:avLst/>
          </a:prstGeom>
          <a:solidFill>
            <a:schemeClr val="accent2"/>
          </a:solidFill>
        </p:spPr>
        <p:txBody>
          <a:bodyPr vert="wordArtVert" wrap="squar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MAILING</a:t>
            </a:r>
          </a:p>
        </p:txBody>
      </p:sp>
      <p:sp>
        <p:nvSpPr>
          <p:cNvPr id="82" name="Shape 164">
            <a:extLst>
              <a:ext uri="{FF2B5EF4-FFF2-40B4-BE49-F238E27FC236}">
                <a16:creationId xmlns:a16="http://schemas.microsoft.com/office/drawing/2014/main" id="{C2FC28DE-3896-44BE-B5A0-5FB85A28B389}"/>
              </a:ext>
            </a:extLst>
          </p:cNvPr>
          <p:cNvSpPr txBox="1"/>
          <p:nvPr/>
        </p:nvSpPr>
        <p:spPr>
          <a:xfrm>
            <a:off x="8154646" y="3979514"/>
            <a:ext cx="1252607" cy="38864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Com. ouverture labos</a:t>
            </a:r>
            <a:r>
              <a:rPr kumimoji="0" lang="fr-FR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83" name="Shape 210">
            <a:extLst>
              <a:ext uri="{FF2B5EF4-FFF2-40B4-BE49-F238E27FC236}">
                <a16:creationId xmlns:a16="http://schemas.microsoft.com/office/drawing/2014/main" id="{B5670227-5691-4BD0-B8EF-22B92CD1E837}"/>
              </a:ext>
            </a:extLst>
          </p:cNvPr>
          <p:cNvCxnSpPr>
            <a:cxnSpLocks/>
          </p:cNvCxnSpPr>
          <p:nvPr/>
        </p:nvCxnSpPr>
        <p:spPr>
          <a:xfrm flipV="1">
            <a:off x="8848641" y="3480316"/>
            <a:ext cx="1" cy="49919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C8236E4A-BA73-46CF-8D9F-C8935B809E2D}"/>
              </a:ext>
            </a:extLst>
          </p:cNvPr>
          <p:cNvSpPr txBox="1"/>
          <p:nvPr/>
        </p:nvSpPr>
        <p:spPr>
          <a:xfrm>
            <a:off x="9982844" y="6001529"/>
            <a:ext cx="185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/>
              <a:t>*: #</a:t>
            </a:r>
            <a:r>
              <a:rPr lang="fr-FR" sz="1200" i="1" err="1"/>
              <a:t>TheMinuteOfChemistry</a:t>
            </a:r>
            <a:endParaRPr lang="fr-FR" sz="1200" i="1"/>
          </a:p>
          <a:p>
            <a:endParaRPr lang="fr-FR" sz="1200" i="1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3918D9E0-547A-4DF0-88C0-FB2F81F9F238}"/>
              </a:ext>
            </a:extLst>
          </p:cNvPr>
          <p:cNvSpPr txBox="1"/>
          <p:nvPr/>
        </p:nvSpPr>
        <p:spPr>
          <a:xfrm>
            <a:off x="5129851" y="4649900"/>
            <a:ext cx="231364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200" i="1"/>
              <a:t>Webinaire 1 à planifier avec JLB</a:t>
            </a:r>
            <a:endParaRPr lang="fr-FR" sz="1200" i="1">
              <a:solidFill>
                <a:srgbClr val="FF0000"/>
              </a:solidFill>
            </a:endParaRPr>
          </a:p>
        </p:txBody>
      </p:sp>
      <p:cxnSp>
        <p:nvCxnSpPr>
          <p:cNvPr id="36" name="Shape 210">
            <a:extLst>
              <a:ext uri="{FF2B5EF4-FFF2-40B4-BE49-F238E27FC236}">
                <a16:creationId xmlns:a16="http://schemas.microsoft.com/office/drawing/2014/main" id="{7A0D76F6-0CFA-473D-A552-A2C73B40DF69}"/>
              </a:ext>
            </a:extLst>
          </p:cNvPr>
          <p:cNvCxnSpPr>
            <a:cxnSpLocks/>
          </p:cNvCxnSpPr>
          <p:nvPr/>
        </p:nvCxnSpPr>
        <p:spPr>
          <a:xfrm>
            <a:off x="2849521" y="2301238"/>
            <a:ext cx="1" cy="766711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6E097022-E6C8-4DB5-A71E-90F27AA04B0B}"/>
              </a:ext>
            </a:extLst>
          </p:cNvPr>
          <p:cNvCxnSpPr/>
          <p:nvPr/>
        </p:nvCxnSpPr>
        <p:spPr>
          <a:xfrm>
            <a:off x="1989956" y="5085184"/>
            <a:ext cx="7200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Shape 164">
            <a:extLst>
              <a:ext uri="{FF2B5EF4-FFF2-40B4-BE49-F238E27FC236}">
                <a16:creationId xmlns:a16="http://schemas.microsoft.com/office/drawing/2014/main" id="{C5CDE88F-11CF-6976-A9AB-F827FB7A1ABE}"/>
              </a:ext>
            </a:extLst>
          </p:cNvPr>
          <p:cNvSpPr txBox="1"/>
          <p:nvPr/>
        </p:nvSpPr>
        <p:spPr>
          <a:xfrm>
            <a:off x="1813448" y="3952869"/>
            <a:ext cx="825220" cy="2730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Voeux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" name="Shape 210">
            <a:extLst>
              <a:ext uri="{FF2B5EF4-FFF2-40B4-BE49-F238E27FC236}">
                <a16:creationId xmlns:a16="http://schemas.microsoft.com/office/drawing/2014/main" id="{E184B26B-6919-30D3-1B99-FFE626C4E8E1}"/>
              </a:ext>
            </a:extLst>
          </p:cNvPr>
          <p:cNvCxnSpPr>
            <a:cxnSpLocks/>
          </p:cNvCxnSpPr>
          <p:nvPr/>
        </p:nvCxnSpPr>
        <p:spPr>
          <a:xfrm flipV="1">
            <a:off x="2206559" y="3468719"/>
            <a:ext cx="1" cy="49919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164">
            <a:extLst>
              <a:ext uri="{FF2B5EF4-FFF2-40B4-BE49-F238E27FC236}">
                <a16:creationId xmlns:a16="http://schemas.microsoft.com/office/drawing/2014/main" id="{5C9A925A-F088-7093-FA8F-474478DC9BC1}"/>
              </a:ext>
            </a:extLst>
          </p:cNvPr>
          <p:cNvSpPr txBox="1"/>
          <p:nvPr/>
        </p:nvSpPr>
        <p:spPr>
          <a:xfrm>
            <a:off x="2568290" y="1947802"/>
            <a:ext cx="697555" cy="382776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lvl="0" algn="ctr">
              <a:buSzPct val="25000"/>
              <a:defRPr/>
            </a:pP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Promo ADA</a:t>
            </a:r>
          </a:p>
          <a:p>
            <a:pPr algn="ctr">
              <a:buSzPct val="25000"/>
              <a:defRPr/>
            </a:pPr>
            <a:endParaRPr lang="en" sz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Shape 164">
            <a:extLst>
              <a:ext uri="{FF2B5EF4-FFF2-40B4-BE49-F238E27FC236}">
                <a16:creationId xmlns:a16="http://schemas.microsoft.com/office/drawing/2014/main" id="{DD8EA852-8DE8-A772-EC59-54DEF0F8EDC6}"/>
              </a:ext>
            </a:extLst>
          </p:cNvPr>
          <p:cNvSpPr txBox="1"/>
          <p:nvPr/>
        </p:nvSpPr>
        <p:spPr>
          <a:xfrm>
            <a:off x="3436832" y="1749639"/>
            <a:ext cx="1031410" cy="475287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Site Internet NEW</a:t>
            </a:r>
          </a:p>
        </p:txBody>
      </p:sp>
      <p:sp>
        <p:nvSpPr>
          <p:cNvPr id="12" name="Shape 164">
            <a:extLst>
              <a:ext uri="{FF2B5EF4-FFF2-40B4-BE49-F238E27FC236}">
                <a16:creationId xmlns:a16="http://schemas.microsoft.com/office/drawing/2014/main" id="{E84F19ED-4018-953C-D896-7AA86683B1F5}"/>
              </a:ext>
            </a:extLst>
          </p:cNvPr>
          <p:cNvSpPr txBox="1"/>
          <p:nvPr/>
        </p:nvSpPr>
        <p:spPr>
          <a:xfrm>
            <a:off x="8397523" y="1306975"/>
            <a:ext cx="876642" cy="459799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Présence Salons</a:t>
            </a:r>
          </a:p>
        </p:txBody>
      </p:sp>
      <p:sp>
        <p:nvSpPr>
          <p:cNvPr id="13" name="Shape 164">
            <a:extLst>
              <a:ext uri="{FF2B5EF4-FFF2-40B4-BE49-F238E27FC236}">
                <a16:creationId xmlns:a16="http://schemas.microsoft.com/office/drawing/2014/main" id="{20A86972-8C4B-6018-855B-E4D8F4147E89}"/>
              </a:ext>
            </a:extLst>
          </p:cNvPr>
          <p:cNvSpPr txBox="1"/>
          <p:nvPr/>
        </p:nvSpPr>
        <p:spPr>
          <a:xfrm>
            <a:off x="7024557" y="3979319"/>
            <a:ext cx="1051372" cy="42314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Présence SALONS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4" name="Shape 210">
            <a:extLst>
              <a:ext uri="{FF2B5EF4-FFF2-40B4-BE49-F238E27FC236}">
                <a16:creationId xmlns:a16="http://schemas.microsoft.com/office/drawing/2014/main" id="{9D19E7B0-84A0-902F-E746-9B009892368F}"/>
              </a:ext>
            </a:extLst>
          </p:cNvPr>
          <p:cNvCxnSpPr>
            <a:cxnSpLocks/>
          </p:cNvCxnSpPr>
          <p:nvPr/>
        </p:nvCxnSpPr>
        <p:spPr>
          <a:xfrm flipV="1">
            <a:off x="5161112" y="3453671"/>
            <a:ext cx="1" cy="49919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164">
            <a:extLst>
              <a:ext uri="{FF2B5EF4-FFF2-40B4-BE49-F238E27FC236}">
                <a16:creationId xmlns:a16="http://schemas.microsoft.com/office/drawing/2014/main" id="{C171CF25-402E-E808-EE56-949E965924C7}"/>
              </a:ext>
            </a:extLst>
          </p:cNvPr>
          <p:cNvSpPr txBox="1"/>
          <p:nvPr/>
        </p:nvSpPr>
        <p:spPr>
          <a:xfrm>
            <a:off x="4995771" y="1625105"/>
            <a:ext cx="876642" cy="459799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" sz="1200" err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Présence</a:t>
            </a: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Salons</a:t>
            </a:r>
          </a:p>
        </p:txBody>
      </p:sp>
      <p:sp>
        <p:nvSpPr>
          <p:cNvPr id="3" name="Shape 164">
            <a:extLst>
              <a:ext uri="{FF2B5EF4-FFF2-40B4-BE49-F238E27FC236}">
                <a16:creationId xmlns:a16="http://schemas.microsoft.com/office/drawing/2014/main" id="{A173FC5C-B612-BC53-DDF7-EBCDAFE81A0B}"/>
              </a:ext>
            </a:extLst>
          </p:cNvPr>
          <p:cNvSpPr txBox="1"/>
          <p:nvPr/>
        </p:nvSpPr>
        <p:spPr>
          <a:xfrm>
            <a:off x="2470661" y="1360418"/>
            <a:ext cx="860947" cy="484499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lvl="0" algn="ctr">
              <a:buSzPct val="25000"/>
              <a:defRPr/>
            </a:pP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Catalogue</a:t>
            </a: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Nestlé</a:t>
            </a:r>
          </a:p>
          <a:p>
            <a:pPr algn="ctr">
              <a:buSzPct val="25000"/>
              <a:defRPr/>
            </a:pPr>
            <a:endParaRPr lang="en" sz="1200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15431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2FA34-4592-4270-8135-58BB05B9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48" y="290332"/>
            <a:ext cx="10896748" cy="670299"/>
          </a:xfrm>
        </p:spPr>
        <p:txBody>
          <a:bodyPr>
            <a:normAutofit fontScale="90000"/>
          </a:bodyPr>
          <a:lstStyle/>
          <a:p>
            <a:r>
              <a:rPr lang="fr-FR" sz="40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Synthèse Actions terrains 2024– 11 missions &amp; 6 salons AMO &amp; HCH</a:t>
            </a:r>
            <a:endParaRPr lang="en-US" sz="40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Shape 164">
            <a:extLst>
              <a:ext uri="{FF2B5EF4-FFF2-40B4-BE49-F238E27FC236}">
                <a16:creationId xmlns:a16="http://schemas.microsoft.com/office/drawing/2014/main" id="{7B59FDC1-6F06-4B16-8501-8CFC4BB9FC03}"/>
              </a:ext>
            </a:extLst>
          </p:cNvPr>
          <p:cNvSpPr txBox="1"/>
          <p:nvPr/>
        </p:nvSpPr>
        <p:spPr>
          <a:xfrm>
            <a:off x="7550643" y="4037286"/>
            <a:ext cx="1072194" cy="654474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CPhI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(24-26 </a:t>
            </a:r>
            <a:r>
              <a:rPr lang="fr-FR" sz="1200" err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Oct</a:t>
            </a:r>
            <a:r>
              <a:rPr kumimoji="0" lang="en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Barcelone</a:t>
            </a:r>
            <a:r>
              <a:rPr kumimoji="0" lang="en" sz="1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)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4" name="Shape 210">
            <a:extLst>
              <a:ext uri="{FF2B5EF4-FFF2-40B4-BE49-F238E27FC236}">
                <a16:creationId xmlns:a16="http://schemas.microsoft.com/office/drawing/2014/main" id="{CDFC6626-4F12-4569-8E1C-E418A674F86E}"/>
              </a:ext>
            </a:extLst>
          </p:cNvPr>
          <p:cNvCxnSpPr>
            <a:cxnSpLocks/>
          </p:cNvCxnSpPr>
          <p:nvPr/>
        </p:nvCxnSpPr>
        <p:spPr>
          <a:xfrm>
            <a:off x="8132381" y="4672261"/>
            <a:ext cx="1" cy="766711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Shape 164">
            <a:extLst>
              <a:ext uri="{FF2B5EF4-FFF2-40B4-BE49-F238E27FC236}">
                <a16:creationId xmlns:a16="http://schemas.microsoft.com/office/drawing/2014/main" id="{70E939F3-1C41-4FD7-A2C4-EF7B392F8B81}"/>
              </a:ext>
            </a:extLst>
          </p:cNvPr>
          <p:cNvSpPr txBox="1"/>
          <p:nvPr/>
        </p:nvSpPr>
        <p:spPr>
          <a:xfrm>
            <a:off x="3996596" y="1766764"/>
            <a:ext cx="1893639" cy="455842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" sz="1200" i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Forum </a:t>
            </a:r>
            <a:r>
              <a:rPr lang="en" sz="1200" i="1" err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Labo</a:t>
            </a:r>
            <a:r>
              <a:rPr lang="en" sz="1200" i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(28 au 30 mars–Paris)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2D82C2A-22F2-419A-93E6-6A532165CEE6}"/>
              </a:ext>
            </a:extLst>
          </p:cNvPr>
          <p:cNvGrpSpPr/>
          <p:nvPr/>
        </p:nvGrpSpPr>
        <p:grpSpPr>
          <a:xfrm>
            <a:off x="1008116" y="5149994"/>
            <a:ext cx="10133535" cy="990332"/>
            <a:chOff x="1194727" y="2767411"/>
            <a:chExt cx="7152860" cy="771100"/>
          </a:xfrm>
        </p:grpSpPr>
        <p:sp>
          <p:nvSpPr>
            <p:cNvPr id="28" name="Flèche droite 15">
              <a:extLst>
                <a:ext uri="{FF2B5EF4-FFF2-40B4-BE49-F238E27FC236}">
                  <a16:creationId xmlns:a16="http://schemas.microsoft.com/office/drawing/2014/main" id="{BA6B0E10-6349-480E-AB8E-1E1A7A9099BC}"/>
                </a:ext>
              </a:extLst>
            </p:cNvPr>
            <p:cNvSpPr/>
            <p:nvPr/>
          </p:nvSpPr>
          <p:spPr>
            <a:xfrm>
              <a:off x="1199417" y="2767411"/>
              <a:ext cx="7038109" cy="771100"/>
            </a:xfrm>
            <a:prstGeom prst="rightArrow">
              <a:avLst/>
            </a:prstGeom>
            <a:solidFill>
              <a:srgbClr val="4B87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29" name="Shape 145">
              <a:extLst>
                <a:ext uri="{FF2B5EF4-FFF2-40B4-BE49-F238E27FC236}">
                  <a16:creationId xmlns:a16="http://schemas.microsoft.com/office/drawing/2014/main" id="{4A65ED5F-BB2C-4B0D-A7C7-B02F45CFA780}"/>
                </a:ext>
              </a:extLst>
            </p:cNvPr>
            <p:cNvSpPr txBox="1"/>
            <p:nvPr/>
          </p:nvSpPr>
          <p:spPr>
            <a:xfrm>
              <a:off x="1194727" y="2968361"/>
              <a:ext cx="7152860" cy="369200"/>
            </a:xfrm>
            <a:prstGeom prst="rect">
              <a:avLst/>
            </a:prstGeom>
            <a:noFill/>
            <a:ln>
              <a:noFill/>
            </a:ln>
          </p:spPr>
          <p:txBody>
            <a:bodyPr lIns="91431" tIns="45699" rIns="91431" bIns="45699" anchor="t" anchorCtr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en" sz="1900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         	      </a:t>
              </a:r>
              <a:r>
                <a:rPr lang="en-US" sz="1900" b="1" err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Juil</a:t>
              </a:r>
              <a:r>
                <a:rPr lang="en-US" sz="1900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fr-FR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    </a:t>
              </a:r>
              <a:r>
                <a:rPr lang="en-US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-</a:t>
              </a:r>
              <a:r>
                <a:rPr lang="en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</a:t>
              </a:r>
              <a:r>
                <a:rPr lang="fr-FR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   </a:t>
              </a:r>
              <a:r>
                <a:rPr lang="en-US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Août        -       Sept        -       Oct        -       Nov        -    </a:t>
              </a:r>
              <a:r>
                <a:rPr lang="en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fr-FR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fr-FR" b="1" err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Dec</a:t>
              </a:r>
              <a:endParaRPr lang="en" b="1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2" name="Shape 164">
            <a:extLst>
              <a:ext uri="{FF2B5EF4-FFF2-40B4-BE49-F238E27FC236}">
                <a16:creationId xmlns:a16="http://schemas.microsoft.com/office/drawing/2014/main" id="{56471ADC-FC32-46CA-A79B-FCA0093A613D}"/>
              </a:ext>
            </a:extLst>
          </p:cNvPr>
          <p:cNvSpPr txBox="1"/>
          <p:nvPr/>
        </p:nvSpPr>
        <p:spPr>
          <a:xfrm>
            <a:off x="2366806" y="3911686"/>
            <a:ext cx="1541882" cy="654474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AFSSI Connexions</a:t>
            </a: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(4-5Juillet- Montpellier</a:t>
            </a: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) </a:t>
            </a:r>
            <a:endParaRPr lang="en" sz="1200" b="1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" name="Shape 164">
            <a:extLst>
              <a:ext uri="{FF2B5EF4-FFF2-40B4-BE49-F238E27FC236}">
                <a16:creationId xmlns:a16="http://schemas.microsoft.com/office/drawing/2014/main" id="{1E1BF72D-A4EA-464B-8205-A0360B568A21}"/>
              </a:ext>
            </a:extLst>
          </p:cNvPr>
          <p:cNvSpPr txBox="1"/>
          <p:nvPr/>
        </p:nvSpPr>
        <p:spPr>
          <a:xfrm>
            <a:off x="3055883" y="3073134"/>
            <a:ext cx="1202326" cy="309678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</a:t>
            </a:r>
            <a:r>
              <a:rPr kumimoji="0" lang="fr-FR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Paris</a:t>
            </a:r>
            <a:endParaRPr lang="en" sz="1200" i="1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8" name="Shape 210">
            <a:extLst>
              <a:ext uri="{FF2B5EF4-FFF2-40B4-BE49-F238E27FC236}">
                <a16:creationId xmlns:a16="http://schemas.microsoft.com/office/drawing/2014/main" id="{0C6A1770-F4FE-47CC-8FD7-EC753B55DEC4}"/>
              </a:ext>
            </a:extLst>
          </p:cNvPr>
          <p:cNvCxnSpPr>
            <a:cxnSpLocks/>
          </p:cNvCxnSpPr>
          <p:nvPr/>
        </p:nvCxnSpPr>
        <p:spPr>
          <a:xfrm flipV="1">
            <a:off x="8267452" y="5868217"/>
            <a:ext cx="0" cy="473507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" name="Shape 164">
            <a:extLst>
              <a:ext uri="{FF2B5EF4-FFF2-40B4-BE49-F238E27FC236}">
                <a16:creationId xmlns:a16="http://schemas.microsoft.com/office/drawing/2014/main" id="{582FE16C-D1A0-46FC-97A6-4BCCF4EFC100}"/>
              </a:ext>
            </a:extLst>
          </p:cNvPr>
          <p:cNvSpPr txBox="1"/>
          <p:nvPr/>
        </p:nvSpPr>
        <p:spPr>
          <a:xfrm>
            <a:off x="7702450" y="6341724"/>
            <a:ext cx="1327670" cy="496072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</a:t>
            </a:r>
            <a:r>
              <a:rPr kumimoji="0" lang="fr-FR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Espagne</a:t>
            </a:r>
            <a:endParaRPr lang="en" sz="1200" i="1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4" name="Shape 210">
            <a:extLst>
              <a:ext uri="{FF2B5EF4-FFF2-40B4-BE49-F238E27FC236}">
                <a16:creationId xmlns:a16="http://schemas.microsoft.com/office/drawing/2014/main" id="{D60B5D6E-5A8B-4189-A444-0B4FA6D58E6F}"/>
              </a:ext>
            </a:extLst>
          </p:cNvPr>
          <p:cNvCxnSpPr>
            <a:cxnSpLocks/>
          </p:cNvCxnSpPr>
          <p:nvPr/>
        </p:nvCxnSpPr>
        <p:spPr>
          <a:xfrm flipH="1">
            <a:off x="3252114" y="4558338"/>
            <a:ext cx="13480" cy="845391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5" name="Shape 164">
            <a:extLst>
              <a:ext uri="{FF2B5EF4-FFF2-40B4-BE49-F238E27FC236}">
                <a16:creationId xmlns:a16="http://schemas.microsoft.com/office/drawing/2014/main" id="{15E6501D-5FDF-49E1-94A0-CA3C82891B75}"/>
              </a:ext>
            </a:extLst>
          </p:cNvPr>
          <p:cNvSpPr txBox="1"/>
          <p:nvPr/>
        </p:nvSpPr>
        <p:spPr>
          <a:xfrm>
            <a:off x="2013688" y="4631813"/>
            <a:ext cx="1251906" cy="508198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BOS </a:t>
            </a: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(4-5 </a:t>
            </a:r>
            <a:r>
              <a:rPr lang="en" sz="1200" err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Juillet</a:t>
            </a: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- Basel)</a:t>
            </a:r>
            <a:endParaRPr lang="en" sz="1200" b="1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9" name="Shape 210">
            <a:extLst>
              <a:ext uri="{FF2B5EF4-FFF2-40B4-BE49-F238E27FC236}">
                <a16:creationId xmlns:a16="http://schemas.microsoft.com/office/drawing/2014/main" id="{45FEC5AA-F065-47ED-A222-FAF83BFCEF2C}"/>
              </a:ext>
            </a:extLst>
          </p:cNvPr>
          <p:cNvCxnSpPr>
            <a:cxnSpLocks/>
          </p:cNvCxnSpPr>
          <p:nvPr/>
        </p:nvCxnSpPr>
        <p:spPr>
          <a:xfrm flipV="1">
            <a:off x="3908688" y="2700143"/>
            <a:ext cx="0" cy="262359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CA69DCB5-6A7D-911A-48DC-1A86C22EFCE0}"/>
              </a:ext>
            </a:extLst>
          </p:cNvPr>
          <p:cNvGrpSpPr/>
          <p:nvPr/>
        </p:nvGrpSpPr>
        <p:grpSpPr>
          <a:xfrm>
            <a:off x="1661754" y="2055333"/>
            <a:ext cx="9501942" cy="895304"/>
            <a:chOff x="995540" y="2767411"/>
            <a:chExt cx="7551164" cy="771100"/>
          </a:xfrm>
        </p:grpSpPr>
        <p:sp>
          <p:nvSpPr>
            <p:cNvPr id="4" name="Flèche droite 15">
              <a:extLst>
                <a:ext uri="{FF2B5EF4-FFF2-40B4-BE49-F238E27FC236}">
                  <a16:creationId xmlns:a16="http://schemas.microsoft.com/office/drawing/2014/main" id="{A68D1484-25C7-DC2A-4629-84A0F2A39C38}"/>
                </a:ext>
              </a:extLst>
            </p:cNvPr>
            <p:cNvSpPr/>
            <p:nvPr/>
          </p:nvSpPr>
          <p:spPr>
            <a:xfrm>
              <a:off x="1199417" y="2767411"/>
              <a:ext cx="7038109" cy="771100"/>
            </a:xfrm>
            <a:prstGeom prst="rightArrow">
              <a:avLst/>
            </a:prstGeom>
            <a:solidFill>
              <a:srgbClr val="4B87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5" name="Shape 145">
              <a:extLst>
                <a:ext uri="{FF2B5EF4-FFF2-40B4-BE49-F238E27FC236}">
                  <a16:creationId xmlns:a16="http://schemas.microsoft.com/office/drawing/2014/main" id="{010A3BA7-A07D-F138-0B4F-9B4B53A7CD03}"/>
                </a:ext>
              </a:extLst>
            </p:cNvPr>
            <p:cNvSpPr txBox="1"/>
            <p:nvPr/>
          </p:nvSpPr>
          <p:spPr>
            <a:xfrm>
              <a:off x="995540" y="2996874"/>
              <a:ext cx="7551164" cy="369200"/>
            </a:xfrm>
            <a:prstGeom prst="rect">
              <a:avLst/>
            </a:prstGeom>
            <a:noFill/>
            <a:ln>
              <a:noFill/>
            </a:ln>
          </p:spPr>
          <p:txBody>
            <a:bodyPr lIns="91431" tIns="45699" rIns="91431" bIns="45699" anchor="t" anchorCtr="0"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SzPct val="25000"/>
              </a:pPr>
              <a:r>
                <a:rPr lang="en" sz="1600" b="1">
                  <a:solidFill>
                    <a:schemeClr val="bg1"/>
                  </a:solidFill>
                  <a:latin typeface="Avenir"/>
                  <a:ea typeface="Avenir"/>
                  <a:cs typeface="Avenir"/>
                  <a:sym typeface="Avenir"/>
                </a:rPr>
                <a:t>              </a:t>
              </a:r>
              <a:r>
                <a:rPr lang="en-US" sz="1900" b="1">
                  <a:solidFill>
                    <a:schemeClr val="bg1"/>
                  </a:solidFill>
                  <a:latin typeface="Avenir"/>
                  <a:sym typeface="Avenir"/>
                </a:rPr>
                <a:t>Jan</a:t>
              </a:r>
              <a:r>
                <a:rPr lang="en" sz="1900" b="1">
                  <a:solidFill>
                    <a:schemeClr val="bg1"/>
                  </a:solidFill>
                  <a:latin typeface="Avenir"/>
                  <a:sym typeface="Avenir"/>
                </a:rPr>
                <a:t>      -      </a:t>
              </a:r>
              <a:r>
                <a:rPr lang="en-US" sz="1900" b="1" err="1">
                  <a:solidFill>
                    <a:schemeClr val="bg1"/>
                  </a:solidFill>
                  <a:latin typeface="Avenir"/>
                  <a:sym typeface="Avenir"/>
                </a:rPr>
                <a:t>Fev</a:t>
              </a:r>
              <a:r>
                <a:rPr lang="en-US" sz="1900" b="1">
                  <a:solidFill>
                    <a:schemeClr val="bg1"/>
                  </a:solidFill>
                  <a:latin typeface="Avenir"/>
                  <a:sym typeface="Avenir"/>
                </a:rPr>
                <a:t>.      -      Mars     -      Avril      -      Mai      -  </a:t>
              </a:r>
              <a:r>
                <a:rPr lang="en" sz="1900" b="1">
                  <a:solidFill>
                    <a:schemeClr val="bg1"/>
                  </a:solidFill>
                  <a:latin typeface="Avenir"/>
                  <a:sym typeface="Avenir"/>
                </a:rPr>
                <a:t>    </a:t>
              </a:r>
              <a:r>
                <a:rPr lang="fr-FR" sz="1900" b="1">
                  <a:solidFill>
                    <a:schemeClr val="bg1"/>
                  </a:solidFill>
                  <a:latin typeface="Avenir"/>
                  <a:sym typeface="Avenir"/>
                </a:rPr>
                <a:t>Juin</a:t>
              </a:r>
              <a:endParaRPr lang="en" sz="1900" b="1">
                <a:solidFill>
                  <a:schemeClr val="bg1"/>
                </a:solidFill>
                <a:latin typeface="Avenir"/>
                <a:sym typeface="Avenir"/>
              </a:endParaRPr>
            </a:p>
          </p:txBody>
        </p:sp>
      </p:grpSp>
      <p:sp>
        <p:nvSpPr>
          <p:cNvPr id="6" name="Shape 164">
            <a:extLst>
              <a:ext uri="{FF2B5EF4-FFF2-40B4-BE49-F238E27FC236}">
                <a16:creationId xmlns:a16="http://schemas.microsoft.com/office/drawing/2014/main" id="{A793165B-6B8B-AE42-29B3-6874D628EC63}"/>
              </a:ext>
            </a:extLst>
          </p:cNvPr>
          <p:cNvSpPr txBox="1"/>
          <p:nvPr/>
        </p:nvSpPr>
        <p:spPr>
          <a:xfrm>
            <a:off x="3996596" y="1257913"/>
            <a:ext cx="1893639" cy="494498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" sz="1200" i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In-Cosmetics (28 au 30 mars-</a:t>
            </a:r>
            <a:r>
              <a:rPr lang="en" sz="1200" i="1" err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Barcelone</a:t>
            </a:r>
            <a:r>
              <a:rPr lang="en" sz="1200" i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" name="Shape 210">
            <a:extLst>
              <a:ext uri="{FF2B5EF4-FFF2-40B4-BE49-F238E27FC236}">
                <a16:creationId xmlns:a16="http://schemas.microsoft.com/office/drawing/2014/main" id="{EE7AE134-41B0-4FB9-8B48-73195711F03D}"/>
              </a:ext>
            </a:extLst>
          </p:cNvPr>
          <p:cNvCxnSpPr>
            <a:cxnSpLocks/>
          </p:cNvCxnSpPr>
          <p:nvPr/>
        </p:nvCxnSpPr>
        <p:spPr>
          <a:xfrm>
            <a:off x="5890235" y="1726450"/>
            <a:ext cx="0" cy="762182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164">
            <a:extLst>
              <a:ext uri="{FF2B5EF4-FFF2-40B4-BE49-F238E27FC236}">
                <a16:creationId xmlns:a16="http://schemas.microsoft.com/office/drawing/2014/main" id="{69D53DE1-5424-2C5F-DBA3-256A1470FAD3}"/>
              </a:ext>
            </a:extLst>
          </p:cNvPr>
          <p:cNvSpPr txBox="1"/>
          <p:nvPr/>
        </p:nvSpPr>
        <p:spPr>
          <a:xfrm>
            <a:off x="6652096" y="1257327"/>
            <a:ext cx="1524015" cy="660913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en" sz="1200" i="1" err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Chemspec</a:t>
            </a:r>
            <a:r>
              <a:rPr lang="en" sz="1200" i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 (24 au 25 </a:t>
            </a:r>
            <a:r>
              <a:rPr lang="en" sz="1200" i="1" err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mai</a:t>
            </a:r>
            <a:r>
              <a:rPr lang="en" sz="1200" i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-Basel)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" name="Shape 210">
            <a:extLst>
              <a:ext uri="{FF2B5EF4-FFF2-40B4-BE49-F238E27FC236}">
                <a16:creationId xmlns:a16="http://schemas.microsoft.com/office/drawing/2014/main" id="{74E62664-6C8C-61B3-D3C0-7023A17F790D}"/>
              </a:ext>
            </a:extLst>
          </p:cNvPr>
          <p:cNvCxnSpPr>
            <a:cxnSpLocks/>
          </p:cNvCxnSpPr>
          <p:nvPr/>
        </p:nvCxnSpPr>
        <p:spPr>
          <a:xfrm flipH="1">
            <a:off x="8176111" y="1672945"/>
            <a:ext cx="13480" cy="594562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" name="Shape 164">
            <a:extLst>
              <a:ext uri="{FF2B5EF4-FFF2-40B4-BE49-F238E27FC236}">
                <a16:creationId xmlns:a16="http://schemas.microsoft.com/office/drawing/2014/main" id="{133BC52B-1A4D-1BC3-17F2-C19FB87117BD}"/>
              </a:ext>
            </a:extLst>
          </p:cNvPr>
          <p:cNvSpPr txBox="1"/>
          <p:nvPr/>
        </p:nvSpPr>
        <p:spPr>
          <a:xfrm>
            <a:off x="3301268" y="4646793"/>
            <a:ext cx="1523611" cy="490237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algn="ctr">
              <a:buSzPct val="25000"/>
              <a:defRPr/>
            </a:pP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ICP </a:t>
            </a: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(3-6Juillet- Nantes</a:t>
            </a: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) </a:t>
            </a:r>
            <a:endParaRPr lang="en" sz="1200" b="1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" name="Shape 210">
            <a:extLst>
              <a:ext uri="{FF2B5EF4-FFF2-40B4-BE49-F238E27FC236}">
                <a16:creationId xmlns:a16="http://schemas.microsoft.com/office/drawing/2014/main" id="{4E9B68BE-4204-27F7-EAB8-D19F56FFD8D6}"/>
              </a:ext>
            </a:extLst>
          </p:cNvPr>
          <p:cNvCxnSpPr>
            <a:cxnSpLocks/>
          </p:cNvCxnSpPr>
          <p:nvPr/>
        </p:nvCxnSpPr>
        <p:spPr>
          <a:xfrm flipV="1">
            <a:off x="5374332" y="2700143"/>
            <a:ext cx="0" cy="361691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64">
            <a:extLst>
              <a:ext uri="{FF2B5EF4-FFF2-40B4-BE49-F238E27FC236}">
                <a16:creationId xmlns:a16="http://schemas.microsoft.com/office/drawing/2014/main" id="{37276D34-0335-8749-7A75-C00A0DC3E278}"/>
              </a:ext>
            </a:extLst>
          </p:cNvPr>
          <p:cNvSpPr txBox="1"/>
          <p:nvPr/>
        </p:nvSpPr>
        <p:spPr>
          <a:xfrm>
            <a:off x="4433270" y="3076434"/>
            <a:ext cx="1202326" cy="361691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Lyon/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Suisse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5" name="Shape 210">
            <a:extLst>
              <a:ext uri="{FF2B5EF4-FFF2-40B4-BE49-F238E27FC236}">
                <a16:creationId xmlns:a16="http://schemas.microsoft.com/office/drawing/2014/main" id="{600CAC39-E64B-34E6-096D-01D411E24C20}"/>
              </a:ext>
            </a:extLst>
          </p:cNvPr>
          <p:cNvCxnSpPr>
            <a:cxnSpLocks/>
          </p:cNvCxnSpPr>
          <p:nvPr/>
        </p:nvCxnSpPr>
        <p:spPr>
          <a:xfrm flipV="1">
            <a:off x="7894612" y="2725748"/>
            <a:ext cx="0" cy="338085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164">
            <a:extLst>
              <a:ext uri="{FF2B5EF4-FFF2-40B4-BE49-F238E27FC236}">
                <a16:creationId xmlns:a16="http://schemas.microsoft.com/office/drawing/2014/main" id="{3F55F80F-9238-942E-E9F6-C1D6F5A40AF8}"/>
              </a:ext>
            </a:extLst>
          </p:cNvPr>
          <p:cNvSpPr txBox="1"/>
          <p:nvPr/>
        </p:nvSpPr>
        <p:spPr>
          <a:xfrm>
            <a:off x="5716840" y="3063833"/>
            <a:ext cx="1492826" cy="430952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</a:t>
            </a:r>
            <a:r>
              <a:rPr kumimoji="0" lang="en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Espagne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1 Nord/Belgique 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Shape 164">
            <a:extLst>
              <a:ext uri="{FF2B5EF4-FFF2-40B4-BE49-F238E27FC236}">
                <a16:creationId xmlns:a16="http://schemas.microsoft.com/office/drawing/2014/main" id="{E8F29397-6BB3-5485-9961-6E44E091E4BA}"/>
              </a:ext>
            </a:extLst>
          </p:cNvPr>
          <p:cNvSpPr txBox="1"/>
          <p:nvPr/>
        </p:nvSpPr>
        <p:spPr>
          <a:xfrm>
            <a:off x="7283406" y="3063404"/>
            <a:ext cx="1072194" cy="291225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Est/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Suisse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1" name="Shape 210">
            <a:extLst>
              <a:ext uri="{FF2B5EF4-FFF2-40B4-BE49-F238E27FC236}">
                <a16:creationId xmlns:a16="http://schemas.microsoft.com/office/drawing/2014/main" id="{59E34456-797E-0C2F-EB2D-37466DB91CD5}"/>
              </a:ext>
            </a:extLst>
          </p:cNvPr>
          <p:cNvCxnSpPr>
            <a:cxnSpLocks/>
          </p:cNvCxnSpPr>
          <p:nvPr/>
        </p:nvCxnSpPr>
        <p:spPr>
          <a:xfrm flipV="1">
            <a:off x="5518348" y="5882244"/>
            <a:ext cx="0" cy="473507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" name="Shape 164">
            <a:extLst>
              <a:ext uri="{FF2B5EF4-FFF2-40B4-BE49-F238E27FC236}">
                <a16:creationId xmlns:a16="http://schemas.microsoft.com/office/drawing/2014/main" id="{C6FBB779-D7E3-5872-6CBF-2B81A84FD2C6}"/>
              </a:ext>
            </a:extLst>
          </p:cNvPr>
          <p:cNvSpPr txBox="1"/>
          <p:nvPr/>
        </p:nvSpPr>
        <p:spPr>
          <a:xfrm>
            <a:off x="4747213" y="6366458"/>
            <a:ext cx="1327663" cy="463461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</a:t>
            </a:r>
            <a:r>
              <a:rPr kumimoji="0" lang="fr-FR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Sud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fr-FR" sz="1200" i="1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1 Paris</a:t>
            </a:r>
            <a:endParaRPr lang="en" sz="1200" i="1">
              <a:solidFill>
                <a:prstClr val="black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7" name="Shape 210">
            <a:extLst>
              <a:ext uri="{FF2B5EF4-FFF2-40B4-BE49-F238E27FC236}">
                <a16:creationId xmlns:a16="http://schemas.microsoft.com/office/drawing/2014/main" id="{903D7535-772B-DB15-93EA-9F4A42D930A1}"/>
              </a:ext>
            </a:extLst>
          </p:cNvPr>
          <p:cNvCxnSpPr>
            <a:cxnSpLocks/>
          </p:cNvCxnSpPr>
          <p:nvPr/>
        </p:nvCxnSpPr>
        <p:spPr>
          <a:xfrm flipV="1">
            <a:off x="6637189" y="2700143"/>
            <a:ext cx="0" cy="361691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210">
            <a:extLst>
              <a:ext uri="{FF2B5EF4-FFF2-40B4-BE49-F238E27FC236}">
                <a16:creationId xmlns:a16="http://schemas.microsoft.com/office/drawing/2014/main" id="{9A197B3B-3F37-A28A-5245-059FFEFA5EC0}"/>
              </a:ext>
            </a:extLst>
          </p:cNvPr>
          <p:cNvCxnSpPr>
            <a:cxnSpLocks/>
          </p:cNvCxnSpPr>
          <p:nvPr/>
        </p:nvCxnSpPr>
        <p:spPr>
          <a:xfrm flipV="1">
            <a:off x="9334772" y="2725748"/>
            <a:ext cx="0" cy="338085"/>
          </a:xfrm>
          <a:prstGeom prst="straightConnector1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1" name="Shape 164">
            <a:extLst>
              <a:ext uri="{FF2B5EF4-FFF2-40B4-BE49-F238E27FC236}">
                <a16:creationId xmlns:a16="http://schemas.microsoft.com/office/drawing/2014/main" id="{ED059044-BDE1-BB13-C486-21D3F3087E54}"/>
              </a:ext>
            </a:extLst>
          </p:cNvPr>
          <p:cNvSpPr txBox="1"/>
          <p:nvPr/>
        </p:nvSpPr>
        <p:spPr>
          <a:xfrm>
            <a:off x="8640402" y="3075596"/>
            <a:ext cx="1492807" cy="542687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Centre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fr-FR" sz="1200">
                <a:solidFill>
                  <a:prstClr val="black"/>
                </a:solidFill>
                <a:latin typeface="Avenir"/>
                <a:ea typeface="Avenir"/>
                <a:cs typeface="Avenir"/>
                <a:sym typeface="Avenir"/>
              </a:rPr>
              <a:t>1 Allemagne </a:t>
            </a:r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" name="Shape 164">
            <a:extLst>
              <a:ext uri="{FF2B5EF4-FFF2-40B4-BE49-F238E27FC236}">
                <a16:creationId xmlns:a16="http://schemas.microsoft.com/office/drawing/2014/main" id="{64C837E3-7552-5F35-87F3-D547CBCFE87C}"/>
              </a:ext>
            </a:extLst>
          </p:cNvPr>
          <p:cNvSpPr txBox="1"/>
          <p:nvPr/>
        </p:nvSpPr>
        <p:spPr>
          <a:xfrm>
            <a:off x="6196953" y="6366458"/>
            <a:ext cx="1327663" cy="463461"/>
          </a:xfrm>
          <a:prstGeom prst="rect">
            <a:avLst/>
          </a:prstGeom>
          <a:noFill/>
          <a:ln w="9525" cap="flat" cmpd="sng">
            <a:solidFill>
              <a:srgbClr val="CC41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1" tIns="45699" rIns="91431" bIns="45699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1 </a:t>
            </a:r>
            <a:r>
              <a:rPr kumimoji="0" lang="fr-FR" sz="1200" b="0" i="1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Orléan</a:t>
            </a:r>
            <a:r>
              <a:rPr kumimoji="0" lang="fr-FR" sz="12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ea typeface="Avenir"/>
                <a:cs typeface="Avenir"/>
                <a:sym typeface="Avenir"/>
              </a:rPr>
              <a:t> Est</a:t>
            </a:r>
          </a:p>
        </p:txBody>
      </p:sp>
    </p:spTree>
    <p:extLst>
      <p:ext uri="{BB962C8B-B14F-4D97-AF65-F5344CB8AC3E}">
        <p14:creationId xmlns:p14="http://schemas.microsoft.com/office/powerpoint/2010/main" val="12788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31810-622C-4D94-B2FE-6153A25B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8" y="43374"/>
            <a:ext cx="11897730" cy="1102237"/>
          </a:xfrm>
        </p:spPr>
        <p:txBody>
          <a:bodyPr>
            <a:normAutofit/>
          </a:bodyPr>
          <a:lstStyle/>
          <a:p>
            <a:r>
              <a:rPr lang="en-US" sz="3200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Indicateurs</a:t>
            </a:r>
            <a:r>
              <a:rPr lang="en-US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2023 : </a:t>
            </a:r>
            <a:r>
              <a:rPr lang="en-US" sz="3200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Bilan</a:t>
            </a:r>
            <a:r>
              <a:rPr lang="en-US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I PM &amp; Contacts </a:t>
            </a:r>
            <a:endParaRPr lang="fr-FR" sz="3200">
              <a:solidFill>
                <a:schemeClr val="bg1"/>
              </a:solidFill>
            </a:endParaRPr>
          </a:p>
        </p:txBody>
      </p:sp>
      <p:sp>
        <p:nvSpPr>
          <p:cNvPr id="57" name="Espace réservé du contenu 5">
            <a:extLst>
              <a:ext uri="{FF2B5EF4-FFF2-40B4-BE49-F238E27FC236}">
                <a16:creationId xmlns:a16="http://schemas.microsoft.com/office/drawing/2014/main" id="{515FD475-B6B9-4A1A-8317-5BCBC2A5C7E4}"/>
              </a:ext>
            </a:extLst>
          </p:cNvPr>
          <p:cNvSpPr txBox="1">
            <a:spLocks noGrp="1"/>
          </p:cNvSpPr>
          <p:nvPr/>
        </p:nvSpPr>
        <p:spPr>
          <a:xfrm>
            <a:off x="18027" y="2157780"/>
            <a:ext cx="5469775" cy="30392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228600" indent="-1800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Gotham Book" panose="02000604040000020004" pitchFamily="50" charset="0"/>
                <a:ea typeface="+mn-ea"/>
                <a:cs typeface="+mn-cs"/>
              </a:defRPr>
            </a:lvl1pPr>
            <a:lvl2pPr marL="685800" indent="-18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4pPr>
            <a:lvl5pPr marL="2057400" indent="-18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otham Book" panose="02000604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fr-FR" sz="1400">
                <a:solidFill>
                  <a:schemeClr val="tx1"/>
                </a:solidFill>
              </a:rPr>
              <a:t>Nbre de contacts :   1 528</a:t>
            </a:r>
            <a:r>
              <a:rPr lang="fr-FR" sz="1400">
                <a:solidFill>
                  <a:srgbClr val="FF0000"/>
                </a:solidFill>
              </a:rPr>
              <a:t>  </a:t>
            </a:r>
            <a:r>
              <a:rPr lang="fr-FR" sz="1400">
                <a:solidFill>
                  <a:schemeClr val="tx1"/>
                </a:solidFill>
              </a:rPr>
              <a:t>contacts ( </a:t>
            </a:r>
            <a:r>
              <a:rPr lang="fr-FR" sz="1400">
                <a:solidFill>
                  <a:srgbClr val="00B050"/>
                </a:solidFill>
              </a:rPr>
              <a:t>+48% vs </a:t>
            </a:r>
            <a:r>
              <a:rPr lang="fr-FR" sz="1400">
                <a:solidFill>
                  <a:schemeClr val="tx1"/>
                </a:solidFill>
              </a:rPr>
              <a:t>2022* : 1 032)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200">
                <a:solidFill>
                  <a:schemeClr val="tx1"/>
                </a:solidFill>
              </a:rPr>
              <a:t>		</a:t>
            </a:r>
            <a:r>
              <a:rPr lang="fr-FR" sz="1200">
                <a:solidFill>
                  <a:schemeClr val="tx1"/>
                </a:solidFill>
                <a:sym typeface="Wingdings" panose="05000000000000000000" pitchFamily="2" charset="2"/>
              </a:rPr>
              <a:t>*</a:t>
            </a:r>
            <a:r>
              <a:rPr lang="fr-FR" sz="1200">
                <a:solidFill>
                  <a:schemeClr val="tx1"/>
                </a:solidFill>
              </a:rPr>
              <a:t>Équipe de 2 ETP</a:t>
            </a:r>
          </a:p>
          <a:p>
            <a:pPr marL="285750" indent="-285750">
              <a:lnSpc>
                <a:spcPct val="150000"/>
              </a:lnSpc>
            </a:pPr>
            <a:r>
              <a:rPr lang="fr-FR" sz="1400">
                <a:solidFill>
                  <a:schemeClr val="tx1"/>
                </a:solidFill>
              </a:rPr>
              <a:t>Nbre demande de devis : 350 (</a:t>
            </a:r>
            <a:r>
              <a:rPr lang="fr-FR" sz="140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fr-FR" sz="1400">
                <a:solidFill>
                  <a:schemeClr val="tx1"/>
                </a:solidFill>
              </a:rPr>
              <a:t>2022)</a:t>
            </a:r>
          </a:p>
          <a:p>
            <a:pPr marL="285750" indent="-285750">
              <a:lnSpc>
                <a:spcPct val="150000"/>
              </a:lnSpc>
            </a:pPr>
            <a:r>
              <a:rPr lang="fr-FR" sz="1400">
                <a:solidFill>
                  <a:schemeClr val="tx1"/>
                </a:solidFill>
              </a:rPr>
              <a:t>Panier moyen : </a:t>
            </a:r>
            <a:r>
              <a:rPr lang="fr-FR" sz="1400">
                <a:solidFill>
                  <a:srgbClr val="92D050"/>
                </a:solidFill>
              </a:rPr>
              <a:t>7 744€ </a:t>
            </a:r>
            <a:r>
              <a:rPr lang="fr-FR" sz="1400">
                <a:solidFill>
                  <a:schemeClr val="tx1"/>
                </a:solidFill>
              </a:rPr>
              <a:t>hors </a:t>
            </a:r>
            <a:r>
              <a:rPr lang="fr-FR" sz="1400" err="1">
                <a:solidFill>
                  <a:schemeClr val="tx1"/>
                </a:solidFill>
              </a:rPr>
              <a:t>Perha</a:t>
            </a:r>
            <a:r>
              <a:rPr lang="fr-FR" sz="1400">
                <a:solidFill>
                  <a:schemeClr val="tx1"/>
                </a:solidFill>
              </a:rPr>
              <a:t> (2022 : 7 133€) / 7 232€ hors contrat&gt;25k€ </a:t>
            </a:r>
          </a:p>
          <a:p>
            <a:pPr marL="285750" indent="-285750">
              <a:lnSpc>
                <a:spcPct val="150000"/>
              </a:lnSpc>
            </a:pPr>
            <a:r>
              <a:rPr lang="fr-FR" sz="1400">
                <a:solidFill>
                  <a:schemeClr val="tx1"/>
                </a:solidFill>
              </a:rPr>
              <a:t>Délai d’envoi devis :  </a:t>
            </a:r>
            <a:r>
              <a:rPr lang="fr-FR" sz="1400">
                <a:solidFill>
                  <a:srgbClr val="FF0000"/>
                </a:solidFill>
              </a:rPr>
              <a:t>6 jours </a:t>
            </a:r>
            <a:r>
              <a:rPr lang="fr-FR" sz="1400">
                <a:solidFill>
                  <a:schemeClr val="tx1"/>
                </a:solidFill>
              </a:rPr>
              <a:t>(2022 : 4 jours)</a:t>
            </a:r>
          </a:p>
          <a:p>
            <a:pPr marL="285750" indent="-285750">
              <a:lnSpc>
                <a:spcPct val="150000"/>
              </a:lnSpc>
            </a:pPr>
            <a:r>
              <a:rPr lang="fr-FR" sz="1400">
                <a:solidFill>
                  <a:schemeClr val="tx1"/>
                </a:solidFill>
              </a:rPr>
              <a:t>Délai envoi-signature commande : </a:t>
            </a:r>
            <a:r>
              <a:rPr lang="fr-FR" sz="1400">
                <a:solidFill>
                  <a:srgbClr val="92D050"/>
                </a:solidFill>
              </a:rPr>
              <a:t>18 jours </a:t>
            </a:r>
            <a:r>
              <a:rPr lang="fr-FR" sz="1400">
                <a:solidFill>
                  <a:schemeClr val="tx1"/>
                </a:solidFill>
              </a:rPr>
              <a:t>(</a:t>
            </a:r>
            <a:r>
              <a:rPr lang="fr-FR" sz="140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fr-FR" sz="1400">
                <a:solidFill>
                  <a:schemeClr val="tx1"/>
                </a:solidFill>
              </a:rPr>
              <a:t> 2022)</a:t>
            </a:r>
          </a:p>
          <a:p>
            <a:pPr marL="285750" indent="-285750">
              <a:lnSpc>
                <a:spcPct val="150000"/>
              </a:lnSpc>
            </a:pPr>
            <a:r>
              <a:rPr lang="fr-FR" sz="1400">
                <a:solidFill>
                  <a:schemeClr val="tx1"/>
                </a:solidFill>
              </a:rPr>
              <a:t>Nbre de commandes : 113 (</a:t>
            </a:r>
            <a:r>
              <a:rPr lang="fr-FR" sz="1400">
                <a:solidFill>
                  <a:schemeClr val="tx1"/>
                </a:solidFill>
                <a:sym typeface="Symbol" panose="05050102010706020507" pitchFamily="18" charset="2"/>
              </a:rPr>
              <a:t></a:t>
            </a:r>
            <a:r>
              <a:rPr lang="fr-FR" sz="1400">
                <a:solidFill>
                  <a:schemeClr val="tx1"/>
                </a:solidFill>
              </a:rPr>
              <a:t> 2022)</a:t>
            </a:r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8CFC8461-EE3B-2684-C0DD-3FF90D074DB7}"/>
              </a:ext>
            </a:extLst>
          </p:cNvPr>
          <p:cNvGrpSpPr/>
          <p:nvPr/>
        </p:nvGrpSpPr>
        <p:grpSpPr>
          <a:xfrm>
            <a:off x="5950396" y="1484784"/>
            <a:ext cx="6372352" cy="4360746"/>
            <a:chOff x="3273567" y="1195816"/>
            <a:chExt cx="5403394" cy="3742077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4013F29-817A-FFA8-CC1D-B82541365CD8}"/>
                </a:ext>
              </a:extLst>
            </p:cNvPr>
            <p:cNvSpPr/>
            <p:nvPr/>
          </p:nvSpPr>
          <p:spPr>
            <a:xfrm>
              <a:off x="6745150" y="3506869"/>
              <a:ext cx="1544196" cy="1423246"/>
            </a:xfrm>
            <a:prstGeom prst="rect">
              <a:avLst/>
            </a:prstGeom>
            <a:noFill/>
            <a:ln w="12700" cap="flat" cmpd="sng" algn="ctr">
              <a:solidFill>
                <a:srgbClr val="2E6CA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anose="02000604040000020004" pitchFamily="50" charset="0"/>
                <a:ea typeface="+mn-ea"/>
                <a:cs typeface="+mn-cs"/>
              </a:endParaRPr>
            </a:p>
          </p:txBody>
        </p:sp>
        <p:grpSp>
          <p:nvGrpSpPr>
            <p:cNvPr id="191" name="Groupe 190">
              <a:extLst>
                <a:ext uri="{FF2B5EF4-FFF2-40B4-BE49-F238E27FC236}">
                  <a16:creationId xmlns:a16="http://schemas.microsoft.com/office/drawing/2014/main" id="{B6429F02-1180-F506-D1AC-178EBB19D590}"/>
                </a:ext>
              </a:extLst>
            </p:cNvPr>
            <p:cNvGrpSpPr/>
            <p:nvPr/>
          </p:nvGrpSpPr>
          <p:grpSpPr>
            <a:xfrm>
              <a:off x="3273567" y="1195816"/>
              <a:ext cx="5403394" cy="3742077"/>
              <a:chOff x="368321" y="1283747"/>
              <a:chExt cx="5403394" cy="3742077"/>
            </a:xfrm>
          </p:grpSpPr>
          <p:grpSp>
            <p:nvGrpSpPr>
              <p:cNvPr id="192" name="Groupe 191">
                <a:extLst>
                  <a:ext uri="{FF2B5EF4-FFF2-40B4-BE49-F238E27FC236}">
                    <a16:creationId xmlns:a16="http://schemas.microsoft.com/office/drawing/2014/main" id="{2DD14654-F4DD-D724-06B4-BBCFEC46A8B4}"/>
                  </a:ext>
                </a:extLst>
              </p:cNvPr>
              <p:cNvGrpSpPr/>
              <p:nvPr/>
            </p:nvGrpSpPr>
            <p:grpSpPr>
              <a:xfrm>
                <a:off x="368321" y="3594799"/>
                <a:ext cx="1572916" cy="1423246"/>
                <a:chOff x="2964405" y="3879891"/>
                <a:chExt cx="1719586" cy="172427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9B86EC8C-5988-C5A2-0C2F-EA46B21EB0F5}"/>
                    </a:ext>
                  </a:extLst>
                </p:cNvPr>
                <p:cNvSpPr/>
                <p:nvPr/>
              </p:nvSpPr>
              <p:spPr>
                <a:xfrm>
                  <a:off x="2964405" y="3879891"/>
                  <a:ext cx="1719586" cy="1724270"/>
                </a:xfrm>
                <a:prstGeom prst="rect">
                  <a:avLst/>
                </a:prstGeom>
                <a:solidFill>
                  <a:srgbClr val="2E6CA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Book" panose="02000604040000020004" pitchFamily="50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15" name="Image 214">
                  <a:extLst>
                    <a:ext uri="{FF2B5EF4-FFF2-40B4-BE49-F238E27FC236}">
                      <a16:creationId xmlns:a16="http://schemas.microsoft.com/office/drawing/2014/main" id="{6ABEB801-9DBD-02D1-B966-B19FC5F407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5434" y="4053708"/>
                  <a:ext cx="1481720" cy="1481720"/>
                </a:xfrm>
                <a:prstGeom prst="rect">
                  <a:avLst/>
                </a:prstGeom>
              </p:spPr>
            </p:pic>
            <p:sp>
              <p:nvSpPr>
                <p:cNvPr id="216" name="ZoneTexte 215">
                  <a:extLst>
                    <a:ext uri="{FF2B5EF4-FFF2-40B4-BE49-F238E27FC236}">
                      <a16:creationId xmlns:a16="http://schemas.microsoft.com/office/drawing/2014/main" id="{710D39C9-BE59-4655-4D4F-0FEFFC32B0B4}"/>
                    </a:ext>
                  </a:extLst>
                </p:cNvPr>
                <p:cNvSpPr txBox="1"/>
                <p:nvPr/>
              </p:nvSpPr>
              <p:spPr>
                <a:xfrm>
                  <a:off x="3402480" y="4493961"/>
                  <a:ext cx="1069462" cy="8639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 Book"/>
                    </a:rPr>
                    <a:t>Dde</a:t>
                  </a:r>
                  <a:r>
                    <a:rPr kumimoji="0" lang="fr-FR" sz="16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rPr>
                    <a:t> </a:t>
                  </a:r>
                  <a:r>
                    <a:rPr kumimoji="0" lang="fr-FR" sz="16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 Book"/>
                    </a:rPr>
                    <a:t>Devis</a:t>
                  </a:r>
                  <a:endParaRPr kumimoji="0" lang="fr-FR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Book" panose="02000604040000020004" pitchFamily="50" charset="0"/>
                  </a:endParaRPr>
                </a:p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70AD47"/>
                      </a:solidFill>
                      <a:effectLst/>
                      <a:uLnTx/>
                      <a:uFillTx/>
                      <a:latin typeface="Gotham Book" panose="02000604040000020004" pitchFamily="50" charset="0"/>
                    </a:rPr>
                    <a:t>     </a:t>
                  </a:r>
                  <a:r>
                    <a:rPr lang="fr-FR" sz="1600" b="1" kern="0">
                      <a:solidFill>
                        <a:srgbClr val="00B050"/>
                      </a:solidFill>
                      <a:latin typeface="Gotham Book" panose="02000604040000020004" pitchFamily="50" charset="0"/>
                    </a:rPr>
                    <a:t>350</a:t>
                  </a:r>
                  <a:endParaRPr kumimoji="0" lang="fr-F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3" name="Groupe 192">
                <a:extLst>
                  <a:ext uri="{FF2B5EF4-FFF2-40B4-BE49-F238E27FC236}">
                    <a16:creationId xmlns:a16="http://schemas.microsoft.com/office/drawing/2014/main" id="{DC0A553F-573F-E5C9-40A0-662726BDC919}"/>
                  </a:ext>
                </a:extLst>
              </p:cNvPr>
              <p:cNvGrpSpPr/>
              <p:nvPr/>
            </p:nvGrpSpPr>
            <p:grpSpPr>
              <a:xfrm>
                <a:off x="2078715" y="3617207"/>
                <a:ext cx="1531365" cy="1408617"/>
                <a:chOff x="2073554" y="3573461"/>
                <a:chExt cx="1531365" cy="1408617"/>
              </a:xfrm>
            </p:grpSpPr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EBD655BA-B100-1B2E-5802-1DDB93131F64}"/>
                    </a:ext>
                  </a:extLst>
                </p:cNvPr>
                <p:cNvSpPr/>
                <p:nvPr/>
              </p:nvSpPr>
              <p:spPr>
                <a:xfrm>
                  <a:off x="2073554" y="3573461"/>
                  <a:ext cx="1531365" cy="140861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2E6CA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Book" panose="02000604040000020004" pitchFamily="50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12" name="Image 211">
                  <a:extLst>
                    <a:ext uri="{FF2B5EF4-FFF2-40B4-BE49-F238E27FC236}">
                      <a16:creationId xmlns:a16="http://schemas.microsoft.com/office/drawing/2014/main" id="{F82E900A-B30D-E3F8-3B02-DAE6691647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3794" y="3628487"/>
                  <a:ext cx="1095671" cy="866644"/>
                </a:xfrm>
                <a:prstGeom prst="rect">
                  <a:avLst/>
                </a:prstGeom>
              </p:spPr>
            </p:pic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54CB08F-D235-4189-D845-113F9CA7DF50}"/>
                    </a:ext>
                  </a:extLst>
                </p:cNvPr>
                <p:cNvSpPr/>
                <p:nvPr/>
              </p:nvSpPr>
              <p:spPr>
                <a:xfrm>
                  <a:off x="2195905" y="4413937"/>
                  <a:ext cx="1395820" cy="510034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1800" b="1" kern="0">
                      <a:solidFill>
                        <a:srgbClr val="FFC000"/>
                      </a:solidFill>
                      <a:latin typeface="Gotham Book"/>
                    </a:rPr>
                    <a:t>1 528</a:t>
                  </a:r>
                  <a:r>
                    <a:rPr kumimoji="0" lang="fr-FR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Gotham Book"/>
                      <a:ea typeface="+mn-ea"/>
                      <a:cs typeface="+mn-cs"/>
                    </a:rPr>
                    <a:t> Contacts</a:t>
                  </a:r>
                </a:p>
              </p:txBody>
            </p:sp>
          </p:grpSp>
          <p:grpSp>
            <p:nvGrpSpPr>
              <p:cNvPr id="194" name="Groupe 193">
                <a:extLst>
                  <a:ext uri="{FF2B5EF4-FFF2-40B4-BE49-F238E27FC236}">
                    <a16:creationId xmlns:a16="http://schemas.microsoft.com/office/drawing/2014/main" id="{22AFFBAB-D2C9-4160-0099-374E85D51F75}"/>
                  </a:ext>
                </a:extLst>
              </p:cNvPr>
              <p:cNvGrpSpPr/>
              <p:nvPr/>
            </p:nvGrpSpPr>
            <p:grpSpPr>
              <a:xfrm>
                <a:off x="380070" y="1283747"/>
                <a:ext cx="5391645" cy="2310696"/>
                <a:chOff x="378371" y="1405201"/>
                <a:chExt cx="5391645" cy="2310696"/>
              </a:xfrm>
            </p:grpSpPr>
            <p:grpSp>
              <p:nvGrpSpPr>
                <p:cNvPr id="199" name="Groupe 198">
                  <a:extLst>
                    <a:ext uri="{FF2B5EF4-FFF2-40B4-BE49-F238E27FC236}">
                      <a16:creationId xmlns:a16="http://schemas.microsoft.com/office/drawing/2014/main" id="{3FDEE39D-9132-5588-9611-D864FED0DABE}"/>
                    </a:ext>
                  </a:extLst>
                </p:cNvPr>
                <p:cNvGrpSpPr/>
                <p:nvPr/>
              </p:nvGrpSpPr>
              <p:grpSpPr>
                <a:xfrm>
                  <a:off x="2050990" y="1417819"/>
                  <a:ext cx="1544196" cy="1423245"/>
                  <a:chOff x="5076285" y="1346701"/>
                  <a:chExt cx="1719586" cy="1724270"/>
                </a:xfrm>
              </p:grpSpPr>
              <p:pic>
                <p:nvPicPr>
                  <p:cNvPr id="208" name="Image 207">
                    <a:extLst>
                      <a:ext uri="{FF2B5EF4-FFF2-40B4-BE49-F238E27FC236}">
                        <a16:creationId xmlns:a16="http://schemas.microsoft.com/office/drawing/2014/main" id="{DAD7A875-1C56-BF25-AE97-48ADA76385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29" y="1455583"/>
                    <a:ext cx="1506509" cy="1506509"/>
                  </a:xfrm>
                  <a:prstGeom prst="rect">
                    <a:avLst/>
                  </a:prstGeom>
                </p:spPr>
              </p:pic>
              <p:sp>
                <p:nvSpPr>
                  <p:cNvPr id="209" name="Rectangle 208">
                    <a:extLst>
                      <a:ext uri="{FF2B5EF4-FFF2-40B4-BE49-F238E27FC236}">
                        <a16:creationId xmlns:a16="http://schemas.microsoft.com/office/drawing/2014/main" id="{32221B77-96C5-E99E-2C60-91F8EBE61983}"/>
                      </a:ext>
                    </a:extLst>
                  </p:cNvPr>
                  <p:cNvSpPr/>
                  <p:nvPr/>
                </p:nvSpPr>
                <p:spPr>
                  <a:xfrm>
                    <a:off x="5076285" y="1346701"/>
                    <a:ext cx="1719586" cy="1724270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rgbClr val="2E6CA4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 Book" panose="02000604040000020004" pitchFamily="50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0" name="Ellipse 209">
                    <a:extLst>
                      <a:ext uri="{FF2B5EF4-FFF2-40B4-BE49-F238E27FC236}">
                        <a16:creationId xmlns:a16="http://schemas.microsoft.com/office/drawing/2014/main" id="{4F3B9CA1-B3A6-A06B-2477-1B70EFB4C710}"/>
                      </a:ext>
                    </a:extLst>
                  </p:cNvPr>
                  <p:cNvSpPr/>
                  <p:nvPr/>
                </p:nvSpPr>
                <p:spPr>
                  <a:xfrm>
                    <a:off x="5614194" y="1639923"/>
                    <a:ext cx="643768" cy="55835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Gotham Book" panose="02000604040000020004" pitchFamily="50" charset="0"/>
                        <a:ea typeface="+mn-ea"/>
                        <a:cs typeface="+mn-cs"/>
                      </a:rPr>
                      <a:t>9</a:t>
                    </a:r>
                  </a:p>
                </p:txBody>
              </p:sp>
            </p:grpSp>
            <p:grpSp>
              <p:nvGrpSpPr>
                <p:cNvPr id="200" name="Groupe 199">
                  <a:extLst>
                    <a:ext uri="{FF2B5EF4-FFF2-40B4-BE49-F238E27FC236}">
                      <a16:creationId xmlns:a16="http://schemas.microsoft.com/office/drawing/2014/main" id="{804E6DC2-6D38-D440-2B5C-1E45A6016043}"/>
                    </a:ext>
                  </a:extLst>
                </p:cNvPr>
                <p:cNvGrpSpPr/>
                <p:nvPr/>
              </p:nvGrpSpPr>
              <p:grpSpPr>
                <a:xfrm>
                  <a:off x="378371" y="1405201"/>
                  <a:ext cx="1544196" cy="1435864"/>
                  <a:chOff x="2949657" y="1331414"/>
                  <a:chExt cx="1719586" cy="1739557"/>
                </a:xfrm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5E453CE9-0046-4644-1AED-AE85E025865A}"/>
                      </a:ext>
                    </a:extLst>
                  </p:cNvPr>
                  <p:cNvSpPr/>
                  <p:nvPr/>
                </p:nvSpPr>
                <p:spPr>
                  <a:xfrm>
                    <a:off x="2949657" y="1346701"/>
                    <a:ext cx="1719586" cy="1724270"/>
                  </a:xfrm>
                  <a:prstGeom prst="rect">
                    <a:avLst/>
                  </a:prstGeom>
                  <a:solidFill>
                    <a:srgbClr val="2E6CA4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 Book" panose="02000604040000020004" pitchFamily="50" charset="0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06" name="Image 205">
                    <a:extLst>
                      <a:ext uri="{FF2B5EF4-FFF2-40B4-BE49-F238E27FC236}">
                        <a16:creationId xmlns:a16="http://schemas.microsoft.com/office/drawing/2014/main" id="{0F3B6597-32C4-426C-F46D-7AB5D1ECF9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clrChange>
                      <a:clrFrom>
                        <a:srgbClr val="040404">
                          <a:alpha val="5882"/>
                        </a:srgbClr>
                      </a:clrFrom>
                      <a:clrTo>
                        <a:srgbClr val="040404">
                          <a:alpha val="0"/>
                        </a:srgbClr>
                      </a:clrTo>
                    </a:clrChange>
                    <a:biLevel thresh="25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3778" y="1331414"/>
                    <a:ext cx="1114698" cy="1114697"/>
                  </a:xfrm>
                  <a:prstGeom prst="rect">
                    <a:avLst/>
                  </a:prstGeom>
                </p:spPr>
              </p:pic>
              <p:sp>
                <p:nvSpPr>
                  <p:cNvPr id="207" name="ZoneTexte 206">
                    <a:extLst>
                      <a:ext uri="{FF2B5EF4-FFF2-40B4-BE49-F238E27FC236}">
                        <a16:creationId xmlns:a16="http://schemas.microsoft.com/office/drawing/2014/main" id="{8EB1264F-5ECE-71F5-A4AC-694058CD18C9}"/>
                      </a:ext>
                    </a:extLst>
                  </p:cNvPr>
                  <p:cNvSpPr txBox="1"/>
                  <p:nvPr/>
                </p:nvSpPr>
                <p:spPr>
                  <a:xfrm>
                    <a:off x="3531300" y="2393515"/>
                    <a:ext cx="608786" cy="415965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 rtlCol="0" anchor="t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fr-FR" sz="1800" b="1" kern="0">
                        <a:solidFill>
                          <a:srgbClr val="92D050"/>
                        </a:solidFill>
                        <a:latin typeface="Gotham Book"/>
                      </a:rPr>
                      <a:t>39</a:t>
                    </a:r>
                    <a:r>
                      <a:rPr kumimoji="0" lang="fr-FR" sz="18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Gotham Book"/>
                      </a:rPr>
                      <a:t>%</a:t>
                    </a:r>
                    <a:r>
                      <a:rPr kumimoji="0" lang="fr-FR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Gotham Book"/>
                      </a:rPr>
                      <a:t> </a:t>
                    </a:r>
                    <a:endParaRPr kumimoji="0" lang="fr-FR" sz="2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uLnTx/>
                      <a:uFillTx/>
                      <a:latin typeface="Gotham Book" panose="02000604040000020004" pitchFamily="50" charset="0"/>
                    </a:endParaRPr>
                  </a:p>
                </p:txBody>
              </p:sp>
            </p:grpSp>
            <p:grpSp>
              <p:nvGrpSpPr>
                <p:cNvPr id="201" name="Groupe 200">
                  <a:extLst>
                    <a:ext uri="{FF2B5EF4-FFF2-40B4-BE49-F238E27FC236}">
                      <a16:creationId xmlns:a16="http://schemas.microsoft.com/office/drawing/2014/main" id="{463FB413-06A5-AAE0-CCD1-CBD564D6FEFD}"/>
                    </a:ext>
                  </a:extLst>
                </p:cNvPr>
                <p:cNvGrpSpPr/>
                <p:nvPr/>
              </p:nvGrpSpPr>
              <p:grpSpPr>
                <a:xfrm>
                  <a:off x="3773912" y="1429153"/>
                  <a:ext cx="1585826" cy="1435863"/>
                  <a:chOff x="3773912" y="1429153"/>
                  <a:chExt cx="1585826" cy="1435863"/>
                </a:xfrm>
              </p:grpSpPr>
              <p:sp>
                <p:nvSpPr>
                  <p:cNvPr id="203" name="Rectangle 202">
                    <a:extLst>
                      <a:ext uri="{FF2B5EF4-FFF2-40B4-BE49-F238E27FC236}">
                        <a16:creationId xmlns:a16="http://schemas.microsoft.com/office/drawing/2014/main" id="{DFC1EDC0-F1E8-E0D4-EEA5-A619E5D8FA4B}"/>
                      </a:ext>
                    </a:extLst>
                  </p:cNvPr>
                  <p:cNvSpPr/>
                  <p:nvPr/>
                </p:nvSpPr>
                <p:spPr>
                  <a:xfrm>
                    <a:off x="3773912" y="1429153"/>
                    <a:ext cx="1585826" cy="1435863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rgbClr val="2E6CA4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 Book" panose="02000604040000020004" pitchFamily="50" charset="0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204" name="Image 203">
                    <a:extLst>
                      <a:ext uri="{FF2B5EF4-FFF2-40B4-BE49-F238E27FC236}">
                        <a16:creationId xmlns:a16="http://schemas.microsoft.com/office/drawing/2014/main" id="{B72E9390-3C4C-C092-5699-76A4072508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197980" y="1514973"/>
                    <a:ext cx="737689" cy="65373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02" name="ZoneTexte 201">
                  <a:extLst>
                    <a:ext uri="{FF2B5EF4-FFF2-40B4-BE49-F238E27FC236}">
                      <a16:creationId xmlns:a16="http://schemas.microsoft.com/office/drawing/2014/main" id="{27ADF45F-B476-2ED4-9A38-E453EEE71A8D}"/>
                    </a:ext>
                  </a:extLst>
                </p:cNvPr>
                <p:cNvSpPr txBox="1"/>
                <p:nvPr/>
              </p:nvSpPr>
              <p:spPr>
                <a:xfrm>
                  <a:off x="3363634" y="2870740"/>
                  <a:ext cx="2406382" cy="84515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Gotham Book" panose="02000604040000020004" pitchFamily="50" charset="0"/>
                    </a:rPr>
                    <a:t>PM  7 000€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Gotham Book"/>
                    </a:rPr>
                    <a:t>+ 10 contrats &gt; 25k€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1" u="none" strike="noStrike" kern="0" cap="none" spc="0" normalizeH="0" baseline="0" noProof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Gotham Book" panose="02000604040000020004" pitchFamily="50" charset="0"/>
                    </a:rPr>
                    <a:t>ADA 10 k€ 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Gotham Book" panose="02000604040000020004" pitchFamily="50" charset="0"/>
                  </a:endParaRPr>
                </a:p>
              </p:txBody>
            </p:sp>
          </p:grpSp>
          <p:grpSp>
            <p:nvGrpSpPr>
              <p:cNvPr id="195" name="Groupe 194">
                <a:extLst>
                  <a:ext uri="{FF2B5EF4-FFF2-40B4-BE49-F238E27FC236}">
                    <a16:creationId xmlns:a16="http://schemas.microsoft.com/office/drawing/2014/main" id="{194ED4A0-2627-9078-196D-29ADA2E7A1E8}"/>
                  </a:ext>
                </a:extLst>
              </p:cNvPr>
              <p:cNvGrpSpPr/>
              <p:nvPr/>
            </p:nvGrpSpPr>
            <p:grpSpPr>
              <a:xfrm>
                <a:off x="4013571" y="3718303"/>
                <a:ext cx="1039088" cy="588120"/>
                <a:chOff x="4802109" y="3990897"/>
                <a:chExt cx="1043024" cy="620018"/>
              </a:xfrm>
            </p:grpSpPr>
            <p:pic>
              <p:nvPicPr>
                <p:cNvPr id="197" name="Image 196">
                  <a:extLst>
                    <a:ext uri="{FF2B5EF4-FFF2-40B4-BE49-F238E27FC236}">
                      <a16:creationId xmlns:a16="http://schemas.microsoft.com/office/drawing/2014/main" id="{EBCF64A7-5DDE-7377-34DF-69678C94EB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25115" y="3990897"/>
                  <a:ext cx="620018" cy="620018"/>
                </a:xfrm>
                <a:prstGeom prst="rect">
                  <a:avLst/>
                </a:prstGeom>
              </p:spPr>
            </p:pic>
            <p:pic>
              <p:nvPicPr>
                <p:cNvPr id="198" name="Image 197">
                  <a:extLst>
                    <a:ext uri="{FF2B5EF4-FFF2-40B4-BE49-F238E27FC236}">
                      <a16:creationId xmlns:a16="http://schemas.microsoft.com/office/drawing/2014/main" id="{269EC228-D464-DFC3-0C89-19F6745C4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802109" y="3990897"/>
                  <a:ext cx="600698" cy="620018"/>
                </a:xfrm>
                <a:prstGeom prst="rect">
                  <a:avLst/>
                </a:prstGeom>
              </p:spPr>
            </p:pic>
          </p:grp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131CB54C-98B8-361B-97DB-BD9E848D1CE9}"/>
                  </a:ext>
                </a:extLst>
              </p:cNvPr>
              <p:cNvSpPr/>
              <p:nvPr/>
            </p:nvSpPr>
            <p:spPr>
              <a:xfrm>
                <a:off x="3870755" y="4557465"/>
                <a:ext cx="1433531" cy="2573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Gotham Book"/>
                    <a:ea typeface="+mn-ea"/>
                    <a:cs typeface="+mn-cs"/>
                  </a:rPr>
                  <a:t>113 </a:t>
                </a:r>
                <a:r>
                  <a:rPr kumimoji="0" lang="en-US" sz="18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Gotham Book"/>
                    <a:ea typeface="+mn-ea"/>
                    <a:cs typeface="+mn-cs"/>
                  </a:rPr>
                  <a:t>Contrats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Gotham Book"/>
                  <a:ea typeface="+mn-ea"/>
                  <a:cs typeface="+mn-cs"/>
                </a:endParaRPr>
              </a:p>
            </p:txBody>
          </p:sp>
        </p:grp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9C83CC6-52E9-C5EB-C658-7D8E3A389DD3}"/>
              </a:ext>
            </a:extLst>
          </p:cNvPr>
          <p:cNvSpPr/>
          <p:nvPr/>
        </p:nvSpPr>
        <p:spPr>
          <a:xfrm>
            <a:off x="8326910" y="2704168"/>
            <a:ext cx="744301" cy="1948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Gotham Book" panose="02000604040000020004" pitchFamily="50" charset="0"/>
              <a:ea typeface="+mn-ea"/>
              <a:cs typeface="+mn-cs"/>
            </a:endParaRP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D4CCAAB0-747E-0628-1941-98DA54E50144}"/>
              </a:ext>
            </a:extLst>
          </p:cNvPr>
          <p:cNvSpPr txBox="1"/>
          <p:nvPr/>
        </p:nvSpPr>
        <p:spPr>
          <a:xfrm>
            <a:off x="6352105" y="3238813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fr-FR" sz="2000" err="1">
                <a:solidFill>
                  <a:srgbClr val="4472C4"/>
                </a:solidFill>
                <a:latin typeface="Gotham Book" panose="02000604040000020004" pitchFamily="50" charset="0"/>
              </a:rPr>
              <a:t>Obj</a:t>
            </a:r>
            <a:r>
              <a:rPr lang="fr-FR" sz="2000">
                <a:solidFill>
                  <a:srgbClr val="4472C4"/>
                </a:solidFill>
                <a:latin typeface="Gotham Book" panose="02000604040000020004" pitchFamily="50" charset="0"/>
              </a:rPr>
              <a:t> 40 % 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D1004BE0-CE0E-EEBD-3EDD-FD2CF4DDDB1B}"/>
              </a:ext>
            </a:extLst>
          </p:cNvPr>
          <p:cNvSpPr txBox="1"/>
          <p:nvPr/>
        </p:nvSpPr>
        <p:spPr>
          <a:xfrm>
            <a:off x="8406215" y="3238813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fr-FR" sz="2000" err="1">
                <a:solidFill>
                  <a:srgbClr val="4472C4"/>
                </a:solidFill>
                <a:latin typeface="Gotham Book" panose="02000604040000020004" pitchFamily="50" charset="0"/>
              </a:rPr>
              <a:t>Obj</a:t>
            </a:r>
            <a:r>
              <a:rPr lang="fr-FR" sz="2000">
                <a:solidFill>
                  <a:srgbClr val="4472C4"/>
                </a:solidFill>
                <a:latin typeface="Gotham Book" panose="02000604040000020004" pitchFamily="50" charset="0"/>
              </a:rPr>
              <a:t> 20 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33004E74-1DD8-6653-6BDF-C779BA93C1D0}"/>
              </a:ext>
            </a:extLst>
          </p:cNvPr>
          <p:cNvSpPr txBox="1"/>
          <p:nvPr/>
        </p:nvSpPr>
        <p:spPr>
          <a:xfrm>
            <a:off x="6376110" y="5909653"/>
            <a:ext cx="99738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fr-FR" sz="2000" err="1">
                <a:solidFill>
                  <a:srgbClr val="4472C4"/>
                </a:solidFill>
                <a:latin typeface="Gotham Book"/>
              </a:rPr>
              <a:t>Obj</a:t>
            </a:r>
            <a:r>
              <a:rPr lang="fr-FR" sz="2000">
                <a:solidFill>
                  <a:srgbClr val="4472C4"/>
                </a:solidFill>
                <a:latin typeface="Gotham Book"/>
              </a:rPr>
              <a:t> 343</a:t>
            </a:r>
            <a:endParaRPr lang="fr-FR" sz="2000">
              <a:solidFill>
                <a:srgbClr val="4472C4"/>
              </a:solidFill>
              <a:latin typeface="Gotham Book" panose="02000604040000020004" pitchFamily="50" charset="0"/>
            </a:endParaRP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7A2BC6B9-4C44-A079-4A3D-2C2F79D85FDC}"/>
              </a:ext>
            </a:extLst>
          </p:cNvPr>
          <p:cNvSpPr txBox="1"/>
          <p:nvPr/>
        </p:nvSpPr>
        <p:spPr>
          <a:xfrm>
            <a:off x="8291629" y="5909653"/>
            <a:ext cx="112723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fr-FR" sz="2000" err="1">
                <a:solidFill>
                  <a:srgbClr val="4472C4"/>
                </a:solidFill>
                <a:latin typeface="Gotham Book"/>
              </a:rPr>
              <a:t>Obj</a:t>
            </a:r>
            <a:r>
              <a:rPr lang="fr-FR" sz="2000">
                <a:solidFill>
                  <a:srgbClr val="4472C4"/>
                </a:solidFill>
                <a:latin typeface="Gotham Book"/>
              </a:rPr>
              <a:t> 1664</a:t>
            </a:r>
            <a:endParaRPr lang="fr-FR" sz="2000">
              <a:solidFill>
                <a:srgbClr val="4472C4"/>
              </a:solidFill>
              <a:latin typeface="Gotham Book" panose="02000604040000020004" pitchFamily="50" charset="0"/>
            </a:endParaRP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469F17CA-0ABD-242B-BB60-5DFC412B983F}"/>
              </a:ext>
            </a:extLst>
          </p:cNvPr>
          <p:cNvSpPr txBox="1"/>
          <p:nvPr/>
        </p:nvSpPr>
        <p:spPr>
          <a:xfrm>
            <a:off x="9474683" y="2301111"/>
            <a:ext cx="283790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fr-FR" sz="1400" b="1">
                <a:solidFill>
                  <a:srgbClr val="00B050"/>
                </a:solidFill>
                <a:latin typeface="Gotham Book"/>
              </a:rPr>
              <a:t>PM   7 744€</a:t>
            </a:r>
          </a:p>
          <a:p>
            <a:pPr algn="ctr" defTabSz="914400">
              <a:defRPr/>
            </a:pPr>
            <a:r>
              <a:rPr lang="fr-FR" sz="1400" b="1">
                <a:solidFill>
                  <a:srgbClr val="FF0000"/>
                </a:solidFill>
                <a:latin typeface="Gotham Book"/>
              </a:rPr>
              <a:t>5 contrats &gt; 25k€</a:t>
            </a:r>
          </a:p>
          <a:p>
            <a:pPr algn="ctr" defTabSz="914400">
              <a:defRPr/>
            </a:pPr>
            <a:r>
              <a:rPr lang="fr-FR" sz="1400" b="1">
                <a:solidFill>
                  <a:srgbClr val="FF0000"/>
                </a:solidFill>
                <a:latin typeface="Gotham Book"/>
              </a:rPr>
              <a:t>ADA 5k€ </a:t>
            </a:r>
          </a:p>
          <a:p>
            <a:pPr algn="ctr" defTabSz="914400">
              <a:defRPr/>
            </a:pPr>
            <a:endParaRPr lang="fr-FR" sz="1600" b="1">
              <a:solidFill>
                <a:srgbClr val="4472C4"/>
              </a:solidFill>
              <a:latin typeface="Gotham Book" panose="02000604040000020004" pitchFamily="50" charset="0"/>
            </a:endParaRP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FDA6E73C-045C-C3F0-9813-13126D2AC189}"/>
              </a:ext>
            </a:extLst>
          </p:cNvPr>
          <p:cNvSpPr txBox="1"/>
          <p:nvPr/>
        </p:nvSpPr>
        <p:spPr>
          <a:xfrm>
            <a:off x="10405101" y="5892123"/>
            <a:ext cx="99738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defTabSz="457200">
              <a:defRPr/>
            </a:pPr>
            <a:r>
              <a:rPr lang="fr-FR" sz="2000" err="1">
                <a:solidFill>
                  <a:srgbClr val="4472C4"/>
                </a:solidFill>
                <a:latin typeface="Gotham Book"/>
              </a:rPr>
              <a:t>Obj</a:t>
            </a:r>
            <a:r>
              <a:rPr lang="fr-FR" sz="2000">
                <a:solidFill>
                  <a:srgbClr val="4472C4"/>
                </a:solidFill>
                <a:latin typeface="Gotham Book"/>
              </a:rPr>
              <a:t> 137</a:t>
            </a:r>
            <a:endParaRPr lang="fr-FR" sz="2000">
              <a:solidFill>
                <a:srgbClr val="4472C4"/>
              </a:solidFill>
              <a:latin typeface="Gotham Book" panose="02000604040000020004" pitchFamily="50" charset="0"/>
            </a:endParaRP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9E4C4CC1-1DDF-6DAE-BEBB-4616F90108C9}"/>
              </a:ext>
            </a:extLst>
          </p:cNvPr>
          <p:cNvSpPr/>
          <p:nvPr/>
        </p:nvSpPr>
        <p:spPr>
          <a:xfrm rot="20250004">
            <a:off x="5645273" y="3894489"/>
            <a:ext cx="982490" cy="659072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DEVIS en 6 jrs </a:t>
            </a:r>
          </a:p>
        </p:txBody>
      </p:sp>
    </p:spTree>
    <p:extLst>
      <p:ext uri="{BB962C8B-B14F-4D97-AF65-F5344CB8AC3E}">
        <p14:creationId xmlns:p14="http://schemas.microsoft.com/office/powerpoint/2010/main" val="1326291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6E4AC5C-D496-4BD5-9DB9-0A79A1ED409E}"/>
              </a:ext>
            </a:extLst>
          </p:cNvPr>
          <p:cNvSpPr/>
          <p:nvPr/>
        </p:nvSpPr>
        <p:spPr>
          <a:xfrm>
            <a:off x="7889918" y="2960583"/>
            <a:ext cx="1796729" cy="1146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7EE546-895F-46FD-A8C8-B82556E2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8" y="145308"/>
            <a:ext cx="2771032" cy="843114"/>
          </a:xfrm>
        </p:spPr>
        <p:txBody>
          <a:bodyPr>
            <a:normAutofit fontScale="90000"/>
          </a:bodyPr>
          <a:lstStyle/>
          <a:p>
            <a:r>
              <a:rPr lang="fr-FR" err="1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Obj</a:t>
            </a:r>
            <a:r>
              <a:rPr lang="fr-FR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T1 2023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D4A7366-F8CA-4B70-B758-CAF6ECC5BCE8}"/>
              </a:ext>
            </a:extLst>
          </p:cNvPr>
          <p:cNvGrpSpPr/>
          <p:nvPr/>
        </p:nvGrpSpPr>
        <p:grpSpPr>
          <a:xfrm>
            <a:off x="1019028" y="1462520"/>
            <a:ext cx="2390925" cy="4241718"/>
            <a:chOff x="5694028" y="1344192"/>
            <a:chExt cx="2498662" cy="1724270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36BE5D8-5FC1-4E80-BF51-491E65589D5D}"/>
                </a:ext>
              </a:extLst>
            </p:cNvPr>
            <p:cNvSpPr txBox="1"/>
            <p:nvPr/>
          </p:nvSpPr>
          <p:spPr>
            <a:xfrm>
              <a:off x="5778162" y="1423803"/>
              <a:ext cx="2241945" cy="15013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r>
                <a:rPr lang="fr-FR" sz="1350" b="1">
                  <a:solidFill>
                    <a:srgbClr val="006AAE"/>
                  </a:solidFill>
                  <a:latin typeface="Abadi" panose="020B0604020104020204" pitchFamily="34" charset="0"/>
                </a:rPr>
                <a:t>1- FIDELISER</a:t>
              </a: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80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80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r>
                <a:rPr lang="fr-FR" sz="1350" b="1">
                  <a:solidFill>
                    <a:srgbClr val="006AAE"/>
                  </a:solidFill>
                  <a:latin typeface="Abadi" panose="020B0604020104020204" pitchFamily="34" charset="0"/>
                </a:rPr>
                <a:t>2- PROSPECTER</a:t>
              </a: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br>
                <a:rPr lang="fr-FR" sz="1350" b="1">
                  <a:solidFill>
                    <a:srgbClr val="006AAE"/>
                  </a:solidFill>
                  <a:latin typeface="Abadi" panose="020B0604020104020204" pitchFamily="34" charset="0"/>
                </a:rPr>
              </a:br>
              <a:r>
                <a:rPr lang="fr-FR" sz="1350" b="1">
                  <a:solidFill>
                    <a:srgbClr val="006AAE"/>
                  </a:solidFill>
                  <a:latin typeface="Abadi" panose="020B0604020104020204" pitchFamily="34" charset="0"/>
                </a:rPr>
                <a:t>3- COMMUNIQUER </a:t>
              </a: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135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endParaRPr lang="fr-FR" sz="800" b="1">
                <a:solidFill>
                  <a:srgbClr val="006AAE"/>
                </a:solidFill>
                <a:latin typeface="Abadi" panose="020B0604020104020204" pitchFamily="34" charset="0"/>
              </a:endParaRPr>
            </a:p>
            <a:p>
              <a:r>
                <a:rPr lang="fr-FR" sz="1350" b="1">
                  <a:solidFill>
                    <a:srgbClr val="006AAE"/>
                  </a:solidFill>
                  <a:latin typeface="Abadi" panose="020B0604020104020204" pitchFamily="34" charset="0"/>
                </a:rPr>
                <a:t>4- MONITORER</a:t>
              </a:r>
              <a:endParaRPr lang="fr-FR" sz="1200" b="1">
                <a:solidFill>
                  <a:srgbClr val="006AA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5B1782-2E12-4CD6-805A-19B5F56DC398}"/>
                </a:ext>
              </a:extLst>
            </p:cNvPr>
            <p:cNvSpPr/>
            <p:nvPr/>
          </p:nvSpPr>
          <p:spPr>
            <a:xfrm>
              <a:off x="5694028" y="1344192"/>
              <a:ext cx="2498662" cy="1724270"/>
            </a:xfrm>
            <a:prstGeom prst="rect">
              <a:avLst/>
            </a:prstGeom>
            <a:no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ABCEDC1-0472-427B-A809-883F559B39C9}"/>
              </a:ext>
            </a:extLst>
          </p:cNvPr>
          <p:cNvGrpSpPr/>
          <p:nvPr/>
        </p:nvGrpSpPr>
        <p:grpSpPr>
          <a:xfrm>
            <a:off x="4456242" y="1574986"/>
            <a:ext cx="582881" cy="580493"/>
            <a:chOff x="4467231" y="1605425"/>
            <a:chExt cx="777175" cy="77399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0F188EA3-5B12-4989-9E49-63516A01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7231" y="1605425"/>
              <a:ext cx="777175" cy="773990"/>
            </a:xfrm>
            <a:prstGeom prst="rect">
              <a:avLst/>
            </a:prstGeom>
          </p:spPr>
        </p:pic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261DA1A-3E13-4433-A477-00CF5925FB9C}"/>
                </a:ext>
              </a:extLst>
            </p:cNvPr>
            <p:cNvSpPr txBox="1"/>
            <p:nvPr/>
          </p:nvSpPr>
          <p:spPr>
            <a:xfrm>
              <a:off x="4542236" y="1689054"/>
              <a:ext cx="2463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srgbClr val="006AAE"/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C452252-2AEB-4FAC-9992-847FEE2FE731}"/>
              </a:ext>
            </a:extLst>
          </p:cNvPr>
          <p:cNvSpPr/>
          <p:nvPr/>
        </p:nvSpPr>
        <p:spPr>
          <a:xfrm>
            <a:off x="4389273" y="1495872"/>
            <a:ext cx="1971880" cy="851787"/>
          </a:xfrm>
          <a:prstGeom prst="rect">
            <a:avLst/>
          </a:prstGeom>
          <a:noFill/>
          <a:ln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324ABBC-8715-4C06-8FA1-7E36C7D15A49}"/>
              </a:ext>
            </a:extLst>
          </p:cNvPr>
          <p:cNvSpPr txBox="1"/>
          <p:nvPr/>
        </p:nvSpPr>
        <p:spPr>
          <a:xfrm>
            <a:off x="5068805" y="1707964"/>
            <a:ext cx="132392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350" b="1">
                <a:solidFill>
                  <a:srgbClr val="006AAE"/>
                </a:solidFill>
                <a:latin typeface="Abadi" panose="020B0604020104020204" pitchFamily="34" charset="0"/>
              </a:rPr>
              <a:t>Clients</a:t>
            </a:r>
          </a:p>
          <a:p>
            <a:r>
              <a:rPr lang="fr-FR" sz="1350" b="1" err="1">
                <a:solidFill>
                  <a:srgbClr val="006AAE"/>
                </a:solidFill>
                <a:latin typeface="Abadi" panose="020B0604020104020204" pitchFamily="34" charset="0"/>
              </a:rPr>
              <a:t>Nvx</a:t>
            </a:r>
            <a:r>
              <a:rPr lang="fr-FR" sz="1350" b="1">
                <a:solidFill>
                  <a:srgbClr val="006AAE"/>
                </a:solidFill>
                <a:latin typeface="Abadi" panose="020B0604020104020204" pitchFamily="34" charset="0"/>
              </a:rPr>
              <a:t> clients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CE85A4-997A-4C26-96ED-67F59E6121B2}"/>
              </a:ext>
            </a:extLst>
          </p:cNvPr>
          <p:cNvSpPr/>
          <p:nvPr/>
        </p:nvSpPr>
        <p:spPr>
          <a:xfrm>
            <a:off x="4389275" y="3589137"/>
            <a:ext cx="2546117" cy="1070543"/>
          </a:xfrm>
          <a:prstGeom prst="rect">
            <a:avLst/>
          </a:prstGeom>
          <a:noFill/>
          <a:ln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3A6566-BED6-47C1-8BE1-78ED9B1F2C57}"/>
              </a:ext>
            </a:extLst>
          </p:cNvPr>
          <p:cNvGrpSpPr/>
          <p:nvPr/>
        </p:nvGrpSpPr>
        <p:grpSpPr>
          <a:xfrm>
            <a:off x="4381785" y="2659429"/>
            <a:ext cx="1979369" cy="751710"/>
            <a:chOff x="3358134" y="2659429"/>
            <a:chExt cx="1979369" cy="751710"/>
          </a:xfrm>
        </p:grpSpPr>
        <p:pic>
          <p:nvPicPr>
            <p:cNvPr id="27" name="Image 26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51F6F55F-C45D-4B5B-9D8F-242410747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134" y="2659429"/>
              <a:ext cx="821344" cy="6157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5FA2EB-F274-46CF-9E36-E999DDDBA8DC}"/>
                </a:ext>
              </a:extLst>
            </p:cNvPr>
            <p:cNvSpPr/>
            <p:nvPr/>
          </p:nvSpPr>
          <p:spPr>
            <a:xfrm>
              <a:off x="3362605" y="2667899"/>
              <a:ext cx="1974898" cy="743240"/>
            </a:xfrm>
            <a:prstGeom prst="rect">
              <a:avLst/>
            </a:prstGeom>
            <a:noFill/>
            <a:ln>
              <a:solidFill>
                <a:srgbClr val="2E6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65C440BB-BB64-4BF6-A0E6-E3EB9CF40461}"/>
              </a:ext>
            </a:extLst>
          </p:cNvPr>
          <p:cNvSpPr txBox="1"/>
          <p:nvPr/>
        </p:nvSpPr>
        <p:spPr>
          <a:xfrm>
            <a:off x="5232773" y="2694489"/>
            <a:ext cx="1523103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350" b="1">
                <a:solidFill>
                  <a:srgbClr val="006AAE"/>
                </a:solidFill>
                <a:latin typeface="Abadi" panose="020B0604020104020204" pitchFamily="34" charset="0"/>
              </a:rPr>
              <a:t>Biotech</a:t>
            </a:r>
          </a:p>
          <a:p>
            <a:r>
              <a:rPr lang="fr-FR" sz="1350" b="1">
                <a:solidFill>
                  <a:srgbClr val="006AAE"/>
                </a:solidFill>
                <a:latin typeface="Abadi" panose="020B0604020104020204" pitchFamily="34" charset="0"/>
              </a:rPr>
              <a:t>CDMO</a:t>
            </a:r>
          </a:p>
          <a:p>
            <a:r>
              <a:rPr lang="fr-FR" sz="1350" b="1">
                <a:solidFill>
                  <a:srgbClr val="006AAE"/>
                </a:solidFill>
                <a:latin typeface="Abadi" panose="020B0604020104020204" pitchFamily="34" charset="0"/>
              </a:rPr>
              <a:t>S&amp;M Pharma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B716124-C7E5-4781-A0B8-A56A999FE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30" y="3720987"/>
            <a:ext cx="486358" cy="486358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1F363F39-F062-4E4D-9341-762575CA6686}"/>
              </a:ext>
            </a:extLst>
          </p:cNvPr>
          <p:cNvSpPr txBox="1"/>
          <p:nvPr/>
        </p:nvSpPr>
        <p:spPr>
          <a:xfrm>
            <a:off x="4948954" y="3640840"/>
            <a:ext cx="1944872" cy="915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>
                <a:solidFill>
                  <a:srgbClr val="006AAE"/>
                </a:solidFill>
                <a:latin typeface="Abadi" panose="020B0604020104020204" pitchFamily="34" charset="0"/>
              </a:rPr>
              <a:t>Mailing  </a:t>
            </a:r>
          </a:p>
          <a:p>
            <a:r>
              <a:rPr lang="fr-FR" sz="1000">
                <a:solidFill>
                  <a:srgbClr val="006AAE"/>
                </a:solidFill>
                <a:latin typeface="Abadi" panose="020B0604020104020204" pitchFamily="34" charset="0"/>
              </a:rPr>
              <a:t>Vœux/ADA</a:t>
            </a:r>
          </a:p>
          <a:p>
            <a:r>
              <a:rPr lang="fr-FR" sz="1200" b="1">
                <a:solidFill>
                  <a:srgbClr val="006AAE"/>
                </a:solidFill>
                <a:latin typeface="Abadi" panose="020B0604020104020204" pitchFamily="34" charset="0"/>
              </a:rPr>
              <a:t>Lettre scientifique </a:t>
            </a:r>
            <a:r>
              <a:rPr lang="fr-FR" sz="1200">
                <a:solidFill>
                  <a:srgbClr val="006AAE"/>
                </a:solidFill>
                <a:latin typeface="Abadi" panose="020B0604020104020204" pitchFamily="34" charset="0"/>
              </a:rPr>
              <a:t>(1)</a:t>
            </a:r>
            <a:endParaRPr lang="fr-FR" sz="1000">
              <a:solidFill>
                <a:srgbClr val="006AAE"/>
              </a:solidFill>
              <a:latin typeface="Abadi" panose="020B0604020104020204" pitchFamily="34" charset="0"/>
            </a:endParaRPr>
          </a:p>
          <a:p>
            <a:r>
              <a:rPr lang="fr-FR" sz="1200" b="1">
                <a:solidFill>
                  <a:srgbClr val="006AAE"/>
                </a:solidFill>
                <a:latin typeface="Abadi" panose="020B0604020104020204" pitchFamily="34" charset="0"/>
              </a:rPr>
              <a:t>LinkedIn</a:t>
            </a:r>
            <a:r>
              <a:rPr lang="fr-FR" sz="1350" b="1">
                <a:solidFill>
                  <a:srgbClr val="006AAE"/>
                </a:solidFill>
                <a:latin typeface="Abadi" panose="020B0604020104020204" pitchFamily="34" charset="0"/>
              </a:rPr>
              <a:t> : </a:t>
            </a:r>
            <a:r>
              <a:rPr lang="fr-FR" sz="1000">
                <a:solidFill>
                  <a:srgbClr val="006AAE"/>
                </a:solidFill>
                <a:latin typeface="Abadi" panose="020B0604020104020204" pitchFamily="34" charset="0"/>
              </a:rPr>
              <a:t>Minute of Chemistry </a:t>
            </a:r>
          </a:p>
          <a:p>
            <a:r>
              <a:rPr lang="fr-FR" sz="1200" b="1">
                <a:solidFill>
                  <a:srgbClr val="006AAE"/>
                </a:solidFill>
                <a:latin typeface="Abadi" panose="020B0604020104020204" pitchFamily="34" charset="0"/>
              </a:rPr>
              <a:t>Site internet : </a:t>
            </a:r>
            <a:r>
              <a:rPr lang="fr-FR" sz="1000">
                <a:solidFill>
                  <a:srgbClr val="006AAE"/>
                </a:solidFill>
                <a:latin typeface="Abadi" panose="020B0604020104020204" pitchFamily="34" charset="0"/>
              </a:rPr>
              <a:t>lancement </a:t>
            </a:r>
            <a:r>
              <a:rPr lang="fr-FR" sz="1000" err="1">
                <a:solidFill>
                  <a:srgbClr val="006AAE"/>
                </a:solidFill>
                <a:latin typeface="Abadi" panose="020B0604020104020204" pitchFamily="34" charset="0"/>
              </a:rPr>
              <a:t>Nv</a:t>
            </a:r>
            <a:r>
              <a:rPr lang="fr-FR" sz="1000">
                <a:solidFill>
                  <a:srgbClr val="006AAE"/>
                </a:solidFill>
                <a:latin typeface="Abadi" panose="020B0604020104020204" pitchFamily="34" charset="0"/>
              </a:rPr>
              <a:t> site </a:t>
            </a:r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D41B5D90-1DE5-4489-BB93-3F834DA19166}"/>
              </a:ext>
            </a:extLst>
          </p:cNvPr>
          <p:cNvSpPr/>
          <p:nvPr/>
        </p:nvSpPr>
        <p:spPr>
          <a:xfrm>
            <a:off x="3434203" y="2107803"/>
            <a:ext cx="930824" cy="148219"/>
          </a:xfrm>
          <a:prstGeom prst="rightArrow">
            <a:avLst/>
          </a:prstGeom>
          <a:solidFill>
            <a:srgbClr val="006AAE"/>
          </a:solidFill>
          <a:ln>
            <a:solidFill>
              <a:srgbClr val="006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D21D63C5-F49B-42DD-AB61-C9D534F70424}"/>
              </a:ext>
            </a:extLst>
          </p:cNvPr>
          <p:cNvSpPr/>
          <p:nvPr/>
        </p:nvSpPr>
        <p:spPr>
          <a:xfrm>
            <a:off x="3409957" y="3261448"/>
            <a:ext cx="864000" cy="148218"/>
          </a:xfrm>
          <a:prstGeom prst="rightArrow">
            <a:avLst/>
          </a:prstGeom>
          <a:solidFill>
            <a:srgbClr val="006AAE"/>
          </a:solidFill>
          <a:ln>
            <a:solidFill>
              <a:srgbClr val="006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Parenthèse fermante 40">
            <a:extLst>
              <a:ext uri="{FF2B5EF4-FFF2-40B4-BE49-F238E27FC236}">
                <a16:creationId xmlns:a16="http://schemas.microsoft.com/office/drawing/2014/main" id="{88470721-CB86-4810-99F1-E02B6583B134}"/>
              </a:ext>
            </a:extLst>
          </p:cNvPr>
          <p:cNvSpPr/>
          <p:nvPr/>
        </p:nvSpPr>
        <p:spPr>
          <a:xfrm>
            <a:off x="7404173" y="1594698"/>
            <a:ext cx="200098" cy="3950414"/>
          </a:xfrm>
          <a:prstGeom prst="rightBracket">
            <a:avLst>
              <a:gd name="adj" fmla="val 92591"/>
            </a:avLst>
          </a:prstGeom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6AAE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77C119-215C-434E-BF86-8270A53BD3CA}"/>
              </a:ext>
            </a:extLst>
          </p:cNvPr>
          <p:cNvSpPr/>
          <p:nvPr/>
        </p:nvSpPr>
        <p:spPr>
          <a:xfrm>
            <a:off x="4368902" y="4779509"/>
            <a:ext cx="2795319" cy="932557"/>
          </a:xfrm>
          <a:prstGeom prst="rect">
            <a:avLst/>
          </a:prstGeom>
          <a:noFill/>
          <a:ln>
            <a:solidFill>
              <a:srgbClr val="2E6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3D5AABD-9318-4FC8-8EBE-4D16CF7D766C}"/>
              </a:ext>
            </a:extLst>
          </p:cNvPr>
          <p:cNvSpPr txBox="1"/>
          <p:nvPr/>
        </p:nvSpPr>
        <p:spPr>
          <a:xfrm>
            <a:off x="5037229" y="5004284"/>
            <a:ext cx="2108323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>
                <a:solidFill>
                  <a:srgbClr val="006AAE"/>
                </a:solidFill>
                <a:latin typeface="Abadi" panose="020B0604020104020204" pitchFamily="34" charset="0"/>
              </a:rPr>
              <a:t>Suivi de actions commerciales et recalage hebdomadaire </a:t>
            </a:r>
          </a:p>
          <a:p>
            <a:pPr algn="ctr"/>
            <a:r>
              <a:rPr lang="fr-FR" sz="1050">
                <a:solidFill>
                  <a:srgbClr val="006AAE"/>
                </a:solidFill>
                <a:latin typeface="Abadi" panose="020B0604020104020204" pitchFamily="34" charset="0"/>
              </a:rPr>
              <a:t>en fonction des retours par D</a:t>
            </a:r>
            <a:r>
              <a:rPr lang="fr-FR" sz="1050">
                <a:solidFill>
                  <a:srgbClr val="006AAE"/>
                </a:solidFill>
              </a:rPr>
              <a:t>AS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78F2A6-0E66-4C48-B27F-8811A5EA5D2F}"/>
              </a:ext>
            </a:extLst>
          </p:cNvPr>
          <p:cNvSpPr txBox="1"/>
          <p:nvPr/>
        </p:nvSpPr>
        <p:spPr>
          <a:xfrm>
            <a:off x="7824987" y="2956509"/>
            <a:ext cx="192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Abadi" panose="020B0604020104020204" pitchFamily="34" charset="0"/>
              </a:rPr>
              <a:t>Objectif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badi" panose="020B0604020104020204" pitchFamily="34" charset="0"/>
              </a:rPr>
              <a:t>&gt; 72 devis 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badi" panose="020B0604020104020204" pitchFamily="34" charset="0"/>
              </a:rPr>
              <a:t>255k€ de PDC</a:t>
            </a:r>
          </a:p>
          <a:p>
            <a:pPr algn="ctr"/>
            <a:r>
              <a:rPr lang="fr-FR" sz="1600">
                <a:solidFill>
                  <a:schemeClr val="bg1"/>
                </a:solidFill>
                <a:latin typeface="Abadi" panose="020B0604020104020204" pitchFamily="34" charset="0"/>
              </a:rPr>
              <a:t>3 devis &gt;25k€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B2DF3AA-D506-4D3E-B343-8A6F1D246400}"/>
              </a:ext>
            </a:extLst>
          </p:cNvPr>
          <p:cNvSpPr/>
          <p:nvPr/>
        </p:nvSpPr>
        <p:spPr>
          <a:xfrm>
            <a:off x="3430920" y="4112117"/>
            <a:ext cx="864000" cy="148218"/>
          </a:xfrm>
          <a:prstGeom prst="rightArrow">
            <a:avLst/>
          </a:prstGeom>
          <a:solidFill>
            <a:srgbClr val="006AAE"/>
          </a:solidFill>
          <a:ln>
            <a:solidFill>
              <a:srgbClr val="006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9945491-ACF8-4164-A5E5-E61933B7A5E0}"/>
              </a:ext>
            </a:extLst>
          </p:cNvPr>
          <p:cNvSpPr/>
          <p:nvPr/>
        </p:nvSpPr>
        <p:spPr>
          <a:xfrm>
            <a:off x="3408752" y="5237106"/>
            <a:ext cx="864000" cy="148218"/>
          </a:xfrm>
          <a:prstGeom prst="rightArrow">
            <a:avLst/>
          </a:prstGeom>
          <a:solidFill>
            <a:srgbClr val="006AAE"/>
          </a:solidFill>
          <a:ln>
            <a:solidFill>
              <a:srgbClr val="006A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Graphique 9" descr="Loupe">
            <a:extLst>
              <a:ext uri="{FF2B5EF4-FFF2-40B4-BE49-F238E27FC236}">
                <a16:creationId xmlns:a16="http://schemas.microsoft.com/office/drawing/2014/main" id="{28A1F59C-BAE4-4D03-9A13-BD5044E0D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9545" y="4915512"/>
            <a:ext cx="664115" cy="6641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88" y="6381328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ACP | </a:t>
            </a:r>
            <a:r>
              <a:rPr lang="en-US" sz="1600" err="1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Séminaire</a:t>
            </a: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82040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E91F4-3903-43AE-B8A1-18F78289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81887"/>
            <a:ext cx="4764891" cy="711081"/>
          </a:xfrm>
        </p:spPr>
        <p:txBody>
          <a:bodyPr>
            <a:normAutofit/>
          </a:bodyPr>
          <a:lstStyle/>
          <a:p>
            <a:pPr algn="l"/>
            <a:r>
              <a:rPr lang="fr-FR">
                <a:solidFill>
                  <a:schemeClr val="bg1"/>
                </a:solidFill>
              </a:rPr>
              <a:t>PIPE – T1 2023-AMO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86355518-B575-7ABA-B311-3F6DC0F85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7103"/>
              </p:ext>
            </p:extLst>
          </p:nvPr>
        </p:nvGraphicFramePr>
        <p:xfrm>
          <a:off x="0" y="1628800"/>
          <a:ext cx="6238429" cy="405639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95788275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0598257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099958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3027654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524989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8420537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40942505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0431699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30334991"/>
                    </a:ext>
                  </a:extLst>
                </a:gridCol>
                <a:gridCol w="549797">
                  <a:extLst>
                    <a:ext uri="{9D8B030D-6E8A-4147-A177-3AD203B41FA5}">
                      <a16:colId xmlns:a16="http://schemas.microsoft.com/office/drawing/2014/main" val="656218750"/>
                    </a:ext>
                  </a:extLst>
                </a:gridCol>
              </a:tblGrid>
              <a:tr h="20814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038350"/>
                  </a:ext>
                </a:extLst>
              </a:tr>
              <a:tr h="2081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Projets (non devisés)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Pondéré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Pondéré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Pondéré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607966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25478"/>
                  </a:ext>
                </a:extLst>
              </a:tr>
              <a:tr h="284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04542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MINAKEM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18304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AELIS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15 050 €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129853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 GROUP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59623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SATT NORD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142659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NESTLE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29663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MITHRA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64056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L'OREAL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84727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EUROAPI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7913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TEOXANE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653267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GENOSCIENCE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23218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DOPELL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003384"/>
                  </a:ext>
                </a:extLst>
              </a:tr>
              <a:tr h="19823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SATT OUEST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30244"/>
                  </a:ext>
                </a:extLst>
              </a:tr>
              <a:tr h="2081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CISBIO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58948"/>
                  </a:ext>
                </a:extLst>
              </a:tr>
              <a:tr h="3469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PREVISIONNEL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44 500 €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22 250 €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62 700 €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35 650 €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16225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6A79EBA3-B845-B568-CE9D-5BE2AE396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16629"/>
              </p:ext>
            </p:extLst>
          </p:nvPr>
        </p:nvGraphicFramePr>
        <p:xfrm>
          <a:off x="6932242" y="81887"/>
          <a:ext cx="5256583" cy="6410610"/>
        </p:xfrm>
        <a:graphic>
          <a:graphicData uri="http://schemas.openxmlformats.org/drawingml/2006/table">
            <a:tbl>
              <a:tblPr/>
              <a:tblGrid>
                <a:gridCol w="1132188">
                  <a:extLst>
                    <a:ext uri="{9D8B030D-6E8A-4147-A177-3AD203B41FA5}">
                      <a16:colId xmlns:a16="http://schemas.microsoft.com/office/drawing/2014/main" val="558509144"/>
                    </a:ext>
                  </a:extLst>
                </a:gridCol>
                <a:gridCol w="404353">
                  <a:extLst>
                    <a:ext uri="{9D8B030D-6E8A-4147-A177-3AD203B41FA5}">
                      <a16:colId xmlns:a16="http://schemas.microsoft.com/office/drawing/2014/main" val="466013764"/>
                    </a:ext>
                  </a:extLst>
                </a:gridCol>
                <a:gridCol w="646964">
                  <a:extLst>
                    <a:ext uri="{9D8B030D-6E8A-4147-A177-3AD203B41FA5}">
                      <a16:colId xmlns:a16="http://schemas.microsoft.com/office/drawing/2014/main" val="3194059676"/>
                    </a:ext>
                  </a:extLst>
                </a:gridCol>
                <a:gridCol w="485223">
                  <a:extLst>
                    <a:ext uri="{9D8B030D-6E8A-4147-A177-3AD203B41FA5}">
                      <a16:colId xmlns:a16="http://schemas.microsoft.com/office/drawing/2014/main" val="1157252054"/>
                    </a:ext>
                  </a:extLst>
                </a:gridCol>
                <a:gridCol w="485223">
                  <a:extLst>
                    <a:ext uri="{9D8B030D-6E8A-4147-A177-3AD203B41FA5}">
                      <a16:colId xmlns:a16="http://schemas.microsoft.com/office/drawing/2014/main" val="4079410099"/>
                    </a:ext>
                  </a:extLst>
                </a:gridCol>
                <a:gridCol w="566094">
                  <a:extLst>
                    <a:ext uri="{9D8B030D-6E8A-4147-A177-3AD203B41FA5}">
                      <a16:colId xmlns:a16="http://schemas.microsoft.com/office/drawing/2014/main" val="3884479949"/>
                    </a:ext>
                  </a:extLst>
                </a:gridCol>
                <a:gridCol w="404353">
                  <a:extLst>
                    <a:ext uri="{9D8B030D-6E8A-4147-A177-3AD203B41FA5}">
                      <a16:colId xmlns:a16="http://schemas.microsoft.com/office/drawing/2014/main" val="3105289200"/>
                    </a:ext>
                  </a:extLst>
                </a:gridCol>
                <a:gridCol w="404353">
                  <a:extLst>
                    <a:ext uri="{9D8B030D-6E8A-4147-A177-3AD203B41FA5}">
                      <a16:colId xmlns:a16="http://schemas.microsoft.com/office/drawing/2014/main" val="3973653363"/>
                    </a:ext>
                  </a:extLst>
                </a:gridCol>
                <a:gridCol w="323482">
                  <a:extLst>
                    <a:ext uri="{9D8B030D-6E8A-4147-A177-3AD203B41FA5}">
                      <a16:colId xmlns:a16="http://schemas.microsoft.com/office/drawing/2014/main" val="2024936655"/>
                    </a:ext>
                  </a:extLst>
                </a:gridCol>
                <a:gridCol w="404350">
                  <a:extLst>
                    <a:ext uri="{9D8B030D-6E8A-4147-A177-3AD203B41FA5}">
                      <a16:colId xmlns:a16="http://schemas.microsoft.com/office/drawing/2014/main" val="3464456744"/>
                    </a:ext>
                  </a:extLst>
                </a:gridCol>
              </a:tblGrid>
              <a:tr h="191710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37316"/>
                  </a:ext>
                </a:extLst>
              </a:tr>
              <a:tr h="162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Projets (devisés)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Pondéré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Pondéré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Pondéré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365885"/>
                  </a:ext>
                </a:extLst>
              </a:tr>
              <a:tr h="162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ERLEN-1E1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50771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ERLEN-1E2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58356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ERLEN-1E3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78857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ADARO-7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748831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TONKA-X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77332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QUETE-4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446433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NELOU-9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76766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BOCUZ-1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BCF LIFESCIENCES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97367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BOCUZ-2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BCF LIFESCIENCES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74095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FORUM-8B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83885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TOMME-1A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161177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TOMME-1B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08279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TOMME-1C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467473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ZAPAN-1E2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150826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ZAPAN-1E3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73516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METTA-1A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77046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METTA-1B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14829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SYRAE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270345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27692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FORUM-7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62289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BONJO-3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40045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BONJO-1B (réa)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93740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BONJO-2B (réa)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710277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RIFON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PHARMA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15 660 €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6155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ENDRO-1A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84628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ENDRO-1B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360590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ENDRO-2A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5 220 €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14831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BIOTECH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26067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FOREZ-1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10 170 €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03319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FOREZ-2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3 192 €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152585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NUTRACEUTIQUE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56223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LOREM-2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NUTRACEUTIQUE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6 383 €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6 383 €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7038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LIANE-1B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NUTRACEUTIQUE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8 973 €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8 973 €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8932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LIANE-3B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NUTRACEUTIQUE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7 290 €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73023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FARES-1A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514718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FARES-1B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19881"/>
                  </a:ext>
                </a:extLst>
              </a:tr>
              <a:tr h="1546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FARES-2E1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29303"/>
                  </a:ext>
                </a:extLst>
              </a:tr>
              <a:tr h="162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FARES-2E2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30871"/>
                  </a:ext>
                </a:extLst>
              </a:tr>
              <a:tr h="162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DEVISE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129 945 €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75 505 €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94 160 €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24 876 €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13 800 €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3 280 €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3293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315852DD-856E-2EC7-9F0B-368BE690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5856905"/>
            <a:ext cx="3456384" cy="5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DE277-DA0C-42B5-BDFA-CF1470FF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5" y="194038"/>
            <a:ext cx="9957811" cy="711081"/>
          </a:xfrm>
        </p:spPr>
        <p:txBody>
          <a:bodyPr>
            <a:normAutofit fontScale="90000"/>
          </a:bodyPr>
          <a:lstStyle/>
          <a:p>
            <a:pPr algn="l"/>
            <a:r>
              <a:rPr lang="fr-FR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Projection PDC et actions sur T1 &amp; T2 2023  </a:t>
            </a:r>
            <a:br>
              <a:rPr lang="fr-FR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</a:br>
            <a:r>
              <a:rPr lang="fr-FR">
                <a:solidFill>
                  <a:schemeClr val="bg1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Répartition mensuelle</a:t>
            </a:r>
            <a:endParaRPr lang="fr-FR">
              <a:latin typeface="Abadi" panose="020B0604020104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0401C5-9267-4EFB-B2AA-3B0132AA18C8}"/>
              </a:ext>
            </a:extLst>
          </p:cNvPr>
          <p:cNvSpPr txBox="1"/>
          <p:nvPr/>
        </p:nvSpPr>
        <p:spPr>
          <a:xfrm>
            <a:off x="200105" y="594928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*1 contrat &gt; 25k€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E38985F-3077-41FA-B50F-67EA3A7DF2BF}"/>
              </a:ext>
            </a:extLst>
          </p:cNvPr>
          <p:cNvGrpSpPr/>
          <p:nvPr/>
        </p:nvGrpSpPr>
        <p:grpSpPr>
          <a:xfrm>
            <a:off x="10169944" y="-114706"/>
            <a:ext cx="1853073" cy="1669047"/>
            <a:chOff x="261026" y="2912401"/>
            <a:chExt cx="1853073" cy="166904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1F82B1C-24B8-4BB7-AA2A-3D13D98D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2665" y="2912401"/>
              <a:ext cx="1669047" cy="1669047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90EDCA8-23FD-4CA7-AE29-8717A8AFF850}"/>
                </a:ext>
              </a:extLst>
            </p:cNvPr>
            <p:cNvSpPr txBox="1"/>
            <p:nvPr/>
          </p:nvSpPr>
          <p:spPr>
            <a:xfrm>
              <a:off x="261026" y="3576686"/>
              <a:ext cx="1853073" cy="83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063">
                <a:defRPr/>
              </a:pPr>
              <a:r>
                <a:rPr lang="fr-FR" sz="2399" b="1">
                  <a:solidFill>
                    <a:srgbClr val="FFFFFF"/>
                  </a:solidFill>
                  <a:latin typeface="Abadi" panose="020B0604020104020204" pitchFamily="34" charset="0"/>
                </a:rPr>
                <a:t>2023 </a:t>
              </a:r>
            </a:p>
            <a:p>
              <a:pPr algn="ctr" defTabSz="457063">
                <a:defRPr/>
              </a:pPr>
              <a:r>
                <a:rPr lang="fr-FR" sz="2399" b="1">
                  <a:solidFill>
                    <a:srgbClr val="FFFFFF"/>
                  </a:solidFill>
                  <a:latin typeface="Abadi" panose="020B0604020104020204" pitchFamily="34" charset="0"/>
                </a:rPr>
                <a:t>1 150k€</a:t>
              </a:r>
            </a:p>
          </p:txBody>
        </p:sp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A4C1349-0EBC-E492-A6A1-A2EDBC201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671163"/>
              </p:ext>
            </p:extLst>
          </p:nvPr>
        </p:nvGraphicFramePr>
        <p:xfrm>
          <a:off x="405780" y="1380319"/>
          <a:ext cx="8775700" cy="4391025"/>
        </p:xfrm>
        <a:graphic>
          <a:graphicData uri="http://schemas.openxmlformats.org/drawingml/2006/table">
            <a:tbl>
              <a:tblPr/>
              <a:tblGrid>
                <a:gridCol w="1891616">
                  <a:extLst>
                    <a:ext uri="{9D8B030D-6E8A-4147-A177-3AD203B41FA5}">
                      <a16:colId xmlns:a16="http://schemas.microsoft.com/office/drawing/2014/main" val="235750106"/>
                    </a:ext>
                  </a:extLst>
                </a:gridCol>
                <a:gridCol w="1117196">
                  <a:extLst>
                    <a:ext uri="{9D8B030D-6E8A-4147-A177-3AD203B41FA5}">
                      <a16:colId xmlns:a16="http://schemas.microsoft.com/office/drawing/2014/main" val="3743229109"/>
                    </a:ext>
                  </a:extLst>
                </a:gridCol>
                <a:gridCol w="1028328">
                  <a:extLst>
                    <a:ext uri="{9D8B030D-6E8A-4147-A177-3AD203B41FA5}">
                      <a16:colId xmlns:a16="http://schemas.microsoft.com/office/drawing/2014/main" val="2270628851"/>
                    </a:ext>
                  </a:extLst>
                </a:gridCol>
                <a:gridCol w="990242">
                  <a:extLst>
                    <a:ext uri="{9D8B030D-6E8A-4147-A177-3AD203B41FA5}">
                      <a16:colId xmlns:a16="http://schemas.microsoft.com/office/drawing/2014/main" val="2123211525"/>
                    </a:ext>
                  </a:extLst>
                </a:gridCol>
                <a:gridCol w="1167977">
                  <a:extLst>
                    <a:ext uri="{9D8B030D-6E8A-4147-A177-3AD203B41FA5}">
                      <a16:colId xmlns:a16="http://schemas.microsoft.com/office/drawing/2014/main" val="2330075552"/>
                    </a:ext>
                  </a:extLst>
                </a:gridCol>
                <a:gridCol w="761724">
                  <a:extLst>
                    <a:ext uri="{9D8B030D-6E8A-4147-A177-3AD203B41FA5}">
                      <a16:colId xmlns:a16="http://schemas.microsoft.com/office/drawing/2014/main" val="3407370843"/>
                    </a:ext>
                  </a:extLst>
                </a:gridCol>
                <a:gridCol w="1818617">
                  <a:extLst>
                    <a:ext uri="{9D8B030D-6E8A-4147-A177-3AD203B41FA5}">
                      <a16:colId xmlns:a16="http://schemas.microsoft.com/office/drawing/2014/main" val="51277736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T1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PDC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Contacts à atteindre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Répartition à atteindre / Sales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5667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projetée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contrats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devis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AMO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HCH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797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CDMO*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4787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BIOTECH*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72 500 €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062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big PHARMA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22 500 €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8663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Mid Pharma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2551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NUTRA*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4664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Instit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35 000 €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416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255 000 €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206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306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234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T2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PDC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Contacts à atteindre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Répartition à atteindre / Sales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8628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projetée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contrats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devis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AMO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HCH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462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CDMO*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83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BIOTECH*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90 000 €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6951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big PHARMA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310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Mid Pharma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794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NUTRA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86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Instit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25 000 €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912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255 000 €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480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PDC BD Externalisée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15 000 €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07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878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FA6022-408F-4C2D-BC2A-5816C4F7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126958"/>
            <a:ext cx="11521280" cy="927841"/>
          </a:xfrm>
        </p:spPr>
        <p:txBody>
          <a:bodyPr>
            <a:normAutofit fontScale="90000"/>
          </a:bodyPr>
          <a:lstStyle/>
          <a:p>
            <a:r>
              <a:rPr lang="fr-FR">
                <a:solidFill>
                  <a:schemeClr val="bg1"/>
                </a:solidFill>
              </a:rPr>
              <a:t>Conclusion : 4 leviers de croissance majeurs pour développer la PDC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F580C9-C9C1-4230-998B-2761CD7B0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916832"/>
            <a:ext cx="11521280" cy="331236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Construire une équipe commerciale organisée et performante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Monitorer une externalisation commerciale pour atteindre l’objectif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Gagner une croissance de la PDC Export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fr-F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Assurer une visibilité via les différents canaux </a:t>
            </a:r>
          </a:p>
        </p:txBody>
      </p:sp>
    </p:spTree>
    <p:extLst>
      <p:ext uri="{BB962C8B-B14F-4D97-AF65-F5344CB8AC3E}">
        <p14:creationId xmlns:p14="http://schemas.microsoft.com/office/powerpoint/2010/main" val="169077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Prévisionnel</a:t>
            </a:r>
            <a:r>
              <a:rPr lang="en-US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PDC </a:t>
            </a:r>
            <a:r>
              <a:rPr lang="en-US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en</a:t>
            </a:r>
            <a:r>
              <a:rPr lang="en-US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2023 :</a:t>
            </a:r>
            <a:endParaRPr lang="en-IN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Title 4">
            <a:extLst>
              <a:ext uri="{FF2B5EF4-FFF2-40B4-BE49-F238E27FC236}">
                <a16:creationId xmlns:a16="http://schemas.microsoft.com/office/drawing/2014/main" id="{782E9C9E-756E-44AE-8FC8-34F88A9B8D02}"/>
              </a:ext>
            </a:extLst>
          </p:cNvPr>
          <p:cNvSpPr txBox="1">
            <a:spLocks/>
          </p:cNvSpPr>
          <p:nvPr/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b="1">
              <a:solidFill>
                <a:schemeClr val="tx1">
                  <a:lumMod val="65000"/>
                  <a:lumOff val="3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3" name="Footer Placeholder 14">
            <a:extLst>
              <a:ext uri="{FF2B5EF4-FFF2-40B4-BE49-F238E27FC236}">
                <a16:creationId xmlns:a16="http://schemas.microsoft.com/office/drawing/2014/main" id="{C87E4C51-CF93-4F57-A8B3-006B349A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2023 </a:t>
            </a:r>
          </a:p>
        </p:txBody>
      </p:sp>
      <p:sp>
        <p:nvSpPr>
          <p:cNvPr id="264" name="TextBox 21">
            <a:extLst>
              <a:ext uri="{FF2B5EF4-FFF2-40B4-BE49-F238E27FC236}">
                <a16:creationId xmlns:a16="http://schemas.microsoft.com/office/drawing/2014/main" id="{8F9DB9A0-DDE7-4213-BFEB-B489E2133DE4}"/>
              </a:ext>
            </a:extLst>
          </p:cNvPr>
          <p:cNvSpPr txBox="1"/>
          <p:nvPr/>
        </p:nvSpPr>
        <p:spPr>
          <a:xfrm>
            <a:off x="691677" y="115585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Clients </a:t>
            </a:r>
            <a:r>
              <a:rPr lang="en-I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existants</a:t>
            </a:r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grpSp>
        <p:nvGrpSpPr>
          <p:cNvPr id="265" name="Group 22">
            <a:extLst>
              <a:ext uri="{FF2B5EF4-FFF2-40B4-BE49-F238E27FC236}">
                <a16:creationId xmlns:a16="http://schemas.microsoft.com/office/drawing/2014/main" id="{04F60C79-9EF3-4D9A-B9EC-A3E9D643EA0A}"/>
              </a:ext>
            </a:extLst>
          </p:cNvPr>
          <p:cNvGrpSpPr/>
          <p:nvPr/>
        </p:nvGrpSpPr>
        <p:grpSpPr>
          <a:xfrm>
            <a:off x="1859138" y="2407267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66" name="Freeform 7">
              <a:extLst>
                <a:ext uri="{FF2B5EF4-FFF2-40B4-BE49-F238E27FC236}">
                  <a16:creationId xmlns:a16="http://schemas.microsoft.com/office/drawing/2014/main" id="{79AA789C-D7EF-46F9-A41F-216D4078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8">
              <a:extLst>
                <a:ext uri="{FF2B5EF4-FFF2-40B4-BE49-F238E27FC236}">
                  <a16:creationId xmlns:a16="http://schemas.microsoft.com/office/drawing/2014/main" id="{72D2EBB2-5D0A-4FF3-9AEF-656CE586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8" name="Group 35">
            <a:extLst>
              <a:ext uri="{FF2B5EF4-FFF2-40B4-BE49-F238E27FC236}">
                <a16:creationId xmlns:a16="http://schemas.microsoft.com/office/drawing/2014/main" id="{441AB946-8A55-4D9B-968F-E7212846C0AB}"/>
              </a:ext>
            </a:extLst>
          </p:cNvPr>
          <p:cNvGrpSpPr/>
          <p:nvPr/>
        </p:nvGrpSpPr>
        <p:grpSpPr>
          <a:xfrm>
            <a:off x="2504234" y="3070126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69" name="Freeform 7">
              <a:extLst>
                <a:ext uri="{FF2B5EF4-FFF2-40B4-BE49-F238E27FC236}">
                  <a16:creationId xmlns:a16="http://schemas.microsoft.com/office/drawing/2014/main" id="{6B5CC559-BC0D-47FE-9060-DED48871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391E337D-D21F-4E66-B617-EE6DA2084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966E3BFF-E803-4107-AF07-27B187FB2E9D}"/>
              </a:ext>
            </a:extLst>
          </p:cNvPr>
          <p:cNvSpPr/>
          <p:nvPr/>
        </p:nvSpPr>
        <p:spPr>
          <a:xfrm>
            <a:off x="6154103" y="1426116"/>
            <a:ext cx="3949451" cy="2528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72" name="Group 34">
            <a:extLst>
              <a:ext uri="{FF2B5EF4-FFF2-40B4-BE49-F238E27FC236}">
                <a16:creationId xmlns:a16="http://schemas.microsoft.com/office/drawing/2014/main" id="{50FCB559-6187-4AAF-963C-5C7A85CB787F}"/>
              </a:ext>
            </a:extLst>
          </p:cNvPr>
          <p:cNvGrpSpPr>
            <a:grpSpLocks noChangeAspect="1"/>
          </p:cNvGrpSpPr>
          <p:nvPr/>
        </p:nvGrpSpPr>
        <p:grpSpPr>
          <a:xfrm>
            <a:off x="1458772" y="2106306"/>
            <a:ext cx="586952" cy="684000"/>
            <a:chOff x="12863513" y="5248275"/>
            <a:chExt cx="4195763" cy="4889500"/>
          </a:xfrm>
          <a:solidFill>
            <a:schemeClr val="bg1"/>
          </a:solidFill>
        </p:grpSpPr>
        <p:sp>
          <p:nvSpPr>
            <p:cNvPr id="273" name="Freeform 6">
              <a:extLst>
                <a:ext uri="{FF2B5EF4-FFF2-40B4-BE49-F238E27FC236}">
                  <a16:creationId xmlns:a16="http://schemas.microsoft.com/office/drawing/2014/main" id="{A45FAB1E-2B42-44CC-A1E3-31D60903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9263" y="7412038"/>
              <a:ext cx="1135063" cy="2055813"/>
            </a:xfrm>
            <a:custGeom>
              <a:avLst/>
              <a:gdLst>
                <a:gd name="T0" fmla="*/ 792 w 1430"/>
                <a:gd name="T1" fmla="*/ 23 h 2590"/>
                <a:gd name="T2" fmla="*/ 863 w 1430"/>
                <a:gd name="T3" fmla="*/ 115 h 2590"/>
                <a:gd name="T4" fmla="*/ 1158 w 1430"/>
                <a:gd name="T5" fmla="*/ 369 h 2590"/>
                <a:gd name="T6" fmla="*/ 1267 w 1430"/>
                <a:gd name="T7" fmla="*/ 414 h 2590"/>
                <a:gd name="T8" fmla="*/ 1312 w 1430"/>
                <a:gd name="T9" fmla="*/ 523 h 2590"/>
                <a:gd name="T10" fmla="*/ 1267 w 1430"/>
                <a:gd name="T11" fmla="*/ 632 h 2590"/>
                <a:gd name="T12" fmla="*/ 1158 w 1430"/>
                <a:gd name="T13" fmla="*/ 676 h 2590"/>
                <a:gd name="T14" fmla="*/ 449 w 1430"/>
                <a:gd name="T15" fmla="*/ 695 h 2590"/>
                <a:gd name="T16" fmla="*/ 346 w 1430"/>
                <a:gd name="T17" fmla="*/ 778 h 2590"/>
                <a:gd name="T18" fmla="*/ 307 w 1430"/>
                <a:gd name="T19" fmla="*/ 909 h 2590"/>
                <a:gd name="T20" fmla="*/ 346 w 1430"/>
                <a:gd name="T21" fmla="*/ 1038 h 2590"/>
                <a:gd name="T22" fmla="*/ 449 w 1430"/>
                <a:gd name="T23" fmla="*/ 1122 h 2590"/>
                <a:gd name="T24" fmla="*/ 891 w 1430"/>
                <a:gd name="T25" fmla="*/ 1141 h 2590"/>
                <a:gd name="T26" fmla="*/ 1117 w 1430"/>
                <a:gd name="T27" fmla="*/ 1190 h 2590"/>
                <a:gd name="T28" fmla="*/ 1297 w 1430"/>
                <a:gd name="T29" fmla="*/ 1326 h 2590"/>
                <a:gd name="T30" fmla="*/ 1407 w 1430"/>
                <a:gd name="T31" fmla="*/ 1523 h 2590"/>
                <a:gd name="T32" fmla="*/ 1424 w 1430"/>
                <a:gd name="T33" fmla="*/ 1759 h 2590"/>
                <a:gd name="T34" fmla="*/ 1344 w 1430"/>
                <a:gd name="T35" fmla="*/ 1971 h 2590"/>
                <a:gd name="T36" fmla="*/ 1188 w 1430"/>
                <a:gd name="T37" fmla="*/ 2130 h 2590"/>
                <a:gd name="T38" fmla="*/ 977 w 1430"/>
                <a:gd name="T39" fmla="*/ 2212 h 2590"/>
                <a:gd name="T40" fmla="*/ 868 w 1430"/>
                <a:gd name="T41" fmla="*/ 2437 h 2590"/>
                <a:gd name="T42" fmla="*/ 823 w 1430"/>
                <a:gd name="T43" fmla="*/ 2545 h 2590"/>
                <a:gd name="T44" fmla="*/ 715 w 1430"/>
                <a:gd name="T45" fmla="*/ 2590 h 2590"/>
                <a:gd name="T46" fmla="*/ 606 w 1430"/>
                <a:gd name="T47" fmla="*/ 2545 h 2590"/>
                <a:gd name="T48" fmla="*/ 562 w 1430"/>
                <a:gd name="T49" fmla="*/ 2437 h 2590"/>
                <a:gd name="T50" fmla="*/ 219 w 1430"/>
                <a:gd name="T51" fmla="*/ 2212 h 2590"/>
                <a:gd name="T52" fmla="*/ 128 w 1430"/>
                <a:gd name="T53" fmla="*/ 2143 h 2590"/>
                <a:gd name="T54" fmla="*/ 113 w 1430"/>
                <a:gd name="T55" fmla="*/ 2025 h 2590"/>
                <a:gd name="T56" fmla="*/ 182 w 1430"/>
                <a:gd name="T57" fmla="*/ 1931 h 2590"/>
                <a:gd name="T58" fmla="*/ 891 w 1430"/>
                <a:gd name="T59" fmla="*/ 1911 h 2590"/>
                <a:gd name="T60" fmla="*/ 1020 w 1430"/>
                <a:gd name="T61" fmla="*/ 1871 h 2590"/>
                <a:gd name="T62" fmla="*/ 1104 w 1430"/>
                <a:gd name="T63" fmla="*/ 1770 h 2590"/>
                <a:gd name="T64" fmla="*/ 1117 w 1430"/>
                <a:gd name="T65" fmla="*/ 1632 h 2590"/>
                <a:gd name="T66" fmla="*/ 1054 w 1430"/>
                <a:gd name="T67" fmla="*/ 1515 h 2590"/>
                <a:gd name="T68" fmla="*/ 938 w 1430"/>
                <a:gd name="T69" fmla="*/ 1452 h 2590"/>
                <a:gd name="T70" fmla="*/ 459 w 1430"/>
                <a:gd name="T71" fmla="*/ 1442 h 2590"/>
                <a:gd name="T72" fmla="*/ 245 w 1430"/>
                <a:gd name="T73" fmla="*/ 1360 h 2590"/>
                <a:gd name="T74" fmla="*/ 86 w 1430"/>
                <a:gd name="T75" fmla="*/ 1201 h 2590"/>
                <a:gd name="T76" fmla="*/ 6 w 1430"/>
                <a:gd name="T77" fmla="*/ 987 h 2590"/>
                <a:gd name="T78" fmla="*/ 23 w 1430"/>
                <a:gd name="T79" fmla="*/ 753 h 2590"/>
                <a:gd name="T80" fmla="*/ 133 w 1430"/>
                <a:gd name="T81" fmla="*/ 555 h 2590"/>
                <a:gd name="T82" fmla="*/ 313 w 1430"/>
                <a:gd name="T83" fmla="*/ 420 h 2590"/>
                <a:gd name="T84" fmla="*/ 539 w 1430"/>
                <a:gd name="T85" fmla="*/ 369 h 2590"/>
                <a:gd name="T86" fmla="*/ 565 w 1430"/>
                <a:gd name="T87" fmla="*/ 115 h 2590"/>
                <a:gd name="T88" fmla="*/ 636 w 1430"/>
                <a:gd name="T89" fmla="*/ 23 h 2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0" h="2590">
                  <a:moveTo>
                    <a:pt x="715" y="0"/>
                  </a:moveTo>
                  <a:lnTo>
                    <a:pt x="754" y="6"/>
                  </a:lnTo>
                  <a:lnTo>
                    <a:pt x="792" y="23"/>
                  </a:lnTo>
                  <a:lnTo>
                    <a:pt x="823" y="47"/>
                  </a:lnTo>
                  <a:lnTo>
                    <a:pt x="846" y="77"/>
                  </a:lnTo>
                  <a:lnTo>
                    <a:pt x="863" y="115"/>
                  </a:lnTo>
                  <a:lnTo>
                    <a:pt x="868" y="156"/>
                  </a:lnTo>
                  <a:lnTo>
                    <a:pt x="868" y="369"/>
                  </a:lnTo>
                  <a:lnTo>
                    <a:pt x="1158" y="369"/>
                  </a:lnTo>
                  <a:lnTo>
                    <a:pt x="1199" y="375"/>
                  </a:lnTo>
                  <a:lnTo>
                    <a:pt x="1235" y="390"/>
                  </a:lnTo>
                  <a:lnTo>
                    <a:pt x="1267" y="414"/>
                  </a:lnTo>
                  <a:lnTo>
                    <a:pt x="1291" y="446"/>
                  </a:lnTo>
                  <a:lnTo>
                    <a:pt x="1306" y="482"/>
                  </a:lnTo>
                  <a:lnTo>
                    <a:pt x="1312" y="523"/>
                  </a:lnTo>
                  <a:lnTo>
                    <a:pt x="1306" y="564"/>
                  </a:lnTo>
                  <a:lnTo>
                    <a:pt x="1291" y="600"/>
                  </a:lnTo>
                  <a:lnTo>
                    <a:pt x="1267" y="632"/>
                  </a:lnTo>
                  <a:lnTo>
                    <a:pt x="1235" y="656"/>
                  </a:lnTo>
                  <a:lnTo>
                    <a:pt x="1199" y="671"/>
                  </a:lnTo>
                  <a:lnTo>
                    <a:pt x="1158" y="676"/>
                  </a:lnTo>
                  <a:lnTo>
                    <a:pt x="539" y="676"/>
                  </a:lnTo>
                  <a:lnTo>
                    <a:pt x="492" y="680"/>
                  </a:lnTo>
                  <a:lnTo>
                    <a:pt x="449" y="695"/>
                  </a:lnTo>
                  <a:lnTo>
                    <a:pt x="410" y="716"/>
                  </a:lnTo>
                  <a:lnTo>
                    <a:pt x="375" y="744"/>
                  </a:lnTo>
                  <a:lnTo>
                    <a:pt x="346" y="778"/>
                  </a:lnTo>
                  <a:lnTo>
                    <a:pt x="326" y="819"/>
                  </a:lnTo>
                  <a:lnTo>
                    <a:pt x="313" y="862"/>
                  </a:lnTo>
                  <a:lnTo>
                    <a:pt x="307" y="909"/>
                  </a:lnTo>
                  <a:lnTo>
                    <a:pt x="313" y="956"/>
                  </a:lnTo>
                  <a:lnTo>
                    <a:pt x="326" y="999"/>
                  </a:lnTo>
                  <a:lnTo>
                    <a:pt x="346" y="1038"/>
                  </a:lnTo>
                  <a:lnTo>
                    <a:pt x="375" y="1072"/>
                  </a:lnTo>
                  <a:lnTo>
                    <a:pt x="410" y="1100"/>
                  </a:lnTo>
                  <a:lnTo>
                    <a:pt x="449" y="1122"/>
                  </a:lnTo>
                  <a:lnTo>
                    <a:pt x="492" y="1135"/>
                  </a:lnTo>
                  <a:lnTo>
                    <a:pt x="539" y="1141"/>
                  </a:lnTo>
                  <a:lnTo>
                    <a:pt x="891" y="1141"/>
                  </a:lnTo>
                  <a:lnTo>
                    <a:pt x="969" y="1147"/>
                  </a:lnTo>
                  <a:lnTo>
                    <a:pt x="1046" y="1163"/>
                  </a:lnTo>
                  <a:lnTo>
                    <a:pt x="1117" y="1190"/>
                  </a:lnTo>
                  <a:lnTo>
                    <a:pt x="1185" y="1227"/>
                  </a:lnTo>
                  <a:lnTo>
                    <a:pt x="1244" y="1272"/>
                  </a:lnTo>
                  <a:lnTo>
                    <a:pt x="1297" y="1326"/>
                  </a:lnTo>
                  <a:lnTo>
                    <a:pt x="1342" y="1386"/>
                  </a:lnTo>
                  <a:lnTo>
                    <a:pt x="1379" y="1452"/>
                  </a:lnTo>
                  <a:lnTo>
                    <a:pt x="1407" y="1523"/>
                  </a:lnTo>
                  <a:lnTo>
                    <a:pt x="1424" y="1600"/>
                  </a:lnTo>
                  <a:lnTo>
                    <a:pt x="1430" y="1678"/>
                  </a:lnTo>
                  <a:lnTo>
                    <a:pt x="1424" y="1759"/>
                  </a:lnTo>
                  <a:lnTo>
                    <a:pt x="1407" y="1834"/>
                  </a:lnTo>
                  <a:lnTo>
                    <a:pt x="1381" y="1905"/>
                  </a:lnTo>
                  <a:lnTo>
                    <a:pt x="1344" y="1971"/>
                  </a:lnTo>
                  <a:lnTo>
                    <a:pt x="1299" y="2030"/>
                  </a:lnTo>
                  <a:lnTo>
                    <a:pt x="1246" y="2083"/>
                  </a:lnTo>
                  <a:lnTo>
                    <a:pt x="1188" y="2130"/>
                  </a:lnTo>
                  <a:lnTo>
                    <a:pt x="1123" y="2165"/>
                  </a:lnTo>
                  <a:lnTo>
                    <a:pt x="1052" y="2193"/>
                  </a:lnTo>
                  <a:lnTo>
                    <a:pt x="977" y="2212"/>
                  </a:lnTo>
                  <a:lnTo>
                    <a:pt x="898" y="2218"/>
                  </a:lnTo>
                  <a:lnTo>
                    <a:pt x="868" y="2218"/>
                  </a:lnTo>
                  <a:lnTo>
                    <a:pt x="868" y="2437"/>
                  </a:lnTo>
                  <a:lnTo>
                    <a:pt x="863" y="2478"/>
                  </a:lnTo>
                  <a:lnTo>
                    <a:pt x="848" y="2516"/>
                  </a:lnTo>
                  <a:lnTo>
                    <a:pt x="823" y="2545"/>
                  </a:lnTo>
                  <a:lnTo>
                    <a:pt x="794" y="2570"/>
                  </a:lnTo>
                  <a:lnTo>
                    <a:pt x="756" y="2585"/>
                  </a:lnTo>
                  <a:lnTo>
                    <a:pt x="715" y="2590"/>
                  </a:lnTo>
                  <a:lnTo>
                    <a:pt x="674" y="2585"/>
                  </a:lnTo>
                  <a:lnTo>
                    <a:pt x="638" y="2570"/>
                  </a:lnTo>
                  <a:lnTo>
                    <a:pt x="606" y="2545"/>
                  </a:lnTo>
                  <a:lnTo>
                    <a:pt x="582" y="2516"/>
                  </a:lnTo>
                  <a:lnTo>
                    <a:pt x="567" y="2478"/>
                  </a:lnTo>
                  <a:lnTo>
                    <a:pt x="562" y="2437"/>
                  </a:lnTo>
                  <a:lnTo>
                    <a:pt x="562" y="2218"/>
                  </a:lnTo>
                  <a:lnTo>
                    <a:pt x="260" y="2218"/>
                  </a:lnTo>
                  <a:lnTo>
                    <a:pt x="219" y="2212"/>
                  </a:lnTo>
                  <a:lnTo>
                    <a:pt x="182" y="2197"/>
                  </a:lnTo>
                  <a:lnTo>
                    <a:pt x="152" y="2173"/>
                  </a:lnTo>
                  <a:lnTo>
                    <a:pt x="128" y="2143"/>
                  </a:lnTo>
                  <a:lnTo>
                    <a:pt x="113" y="2105"/>
                  </a:lnTo>
                  <a:lnTo>
                    <a:pt x="107" y="2064"/>
                  </a:lnTo>
                  <a:lnTo>
                    <a:pt x="113" y="2025"/>
                  </a:lnTo>
                  <a:lnTo>
                    <a:pt x="128" y="1987"/>
                  </a:lnTo>
                  <a:lnTo>
                    <a:pt x="152" y="1956"/>
                  </a:lnTo>
                  <a:lnTo>
                    <a:pt x="182" y="1931"/>
                  </a:lnTo>
                  <a:lnTo>
                    <a:pt x="219" y="1916"/>
                  </a:lnTo>
                  <a:lnTo>
                    <a:pt x="260" y="1911"/>
                  </a:lnTo>
                  <a:lnTo>
                    <a:pt x="891" y="1911"/>
                  </a:lnTo>
                  <a:lnTo>
                    <a:pt x="938" y="1907"/>
                  </a:lnTo>
                  <a:lnTo>
                    <a:pt x="981" y="1894"/>
                  </a:lnTo>
                  <a:lnTo>
                    <a:pt x="1020" y="1871"/>
                  </a:lnTo>
                  <a:lnTo>
                    <a:pt x="1054" y="1843"/>
                  </a:lnTo>
                  <a:lnTo>
                    <a:pt x="1084" y="1809"/>
                  </a:lnTo>
                  <a:lnTo>
                    <a:pt x="1104" y="1770"/>
                  </a:lnTo>
                  <a:lnTo>
                    <a:pt x="1117" y="1725"/>
                  </a:lnTo>
                  <a:lnTo>
                    <a:pt x="1123" y="1678"/>
                  </a:lnTo>
                  <a:lnTo>
                    <a:pt x="1117" y="1632"/>
                  </a:lnTo>
                  <a:lnTo>
                    <a:pt x="1104" y="1589"/>
                  </a:lnTo>
                  <a:lnTo>
                    <a:pt x="1084" y="1549"/>
                  </a:lnTo>
                  <a:lnTo>
                    <a:pt x="1054" y="1515"/>
                  </a:lnTo>
                  <a:lnTo>
                    <a:pt x="1020" y="1487"/>
                  </a:lnTo>
                  <a:lnTo>
                    <a:pt x="981" y="1465"/>
                  </a:lnTo>
                  <a:lnTo>
                    <a:pt x="938" y="1452"/>
                  </a:lnTo>
                  <a:lnTo>
                    <a:pt x="891" y="1448"/>
                  </a:lnTo>
                  <a:lnTo>
                    <a:pt x="539" y="1448"/>
                  </a:lnTo>
                  <a:lnTo>
                    <a:pt x="459" y="1442"/>
                  </a:lnTo>
                  <a:lnTo>
                    <a:pt x="384" y="1424"/>
                  </a:lnTo>
                  <a:lnTo>
                    <a:pt x="313" y="1397"/>
                  </a:lnTo>
                  <a:lnTo>
                    <a:pt x="245" y="1360"/>
                  </a:lnTo>
                  <a:lnTo>
                    <a:pt x="186" y="1315"/>
                  </a:lnTo>
                  <a:lnTo>
                    <a:pt x="133" y="1261"/>
                  </a:lnTo>
                  <a:lnTo>
                    <a:pt x="86" y="1201"/>
                  </a:lnTo>
                  <a:lnTo>
                    <a:pt x="51" y="1135"/>
                  </a:lnTo>
                  <a:lnTo>
                    <a:pt x="23" y="1064"/>
                  </a:lnTo>
                  <a:lnTo>
                    <a:pt x="6" y="987"/>
                  </a:lnTo>
                  <a:lnTo>
                    <a:pt x="0" y="909"/>
                  </a:lnTo>
                  <a:lnTo>
                    <a:pt x="6" y="828"/>
                  </a:lnTo>
                  <a:lnTo>
                    <a:pt x="23" y="753"/>
                  </a:lnTo>
                  <a:lnTo>
                    <a:pt x="51" y="680"/>
                  </a:lnTo>
                  <a:lnTo>
                    <a:pt x="86" y="615"/>
                  </a:lnTo>
                  <a:lnTo>
                    <a:pt x="133" y="555"/>
                  </a:lnTo>
                  <a:lnTo>
                    <a:pt x="186" y="502"/>
                  </a:lnTo>
                  <a:lnTo>
                    <a:pt x="245" y="456"/>
                  </a:lnTo>
                  <a:lnTo>
                    <a:pt x="313" y="420"/>
                  </a:lnTo>
                  <a:lnTo>
                    <a:pt x="384" y="392"/>
                  </a:lnTo>
                  <a:lnTo>
                    <a:pt x="459" y="375"/>
                  </a:lnTo>
                  <a:lnTo>
                    <a:pt x="539" y="369"/>
                  </a:lnTo>
                  <a:lnTo>
                    <a:pt x="560" y="369"/>
                  </a:lnTo>
                  <a:lnTo>
                    <a:pt x="560" y="156"/>
                  </a:lnTo>
                  <a:lnTo>
                    <a:pt x="565" y="115"/>
                  </a:lnTo>
                  <a:lnTo>
                    <a:pt x="582" y="77"/>
                  </a:lnTo>
                  <a:lnTo>
                    <a:pt x="606" y="47"/>
                  </a:lnTo>
                  <a:lnTo>
                    <a:pt x="636" y="23"/>
                  </a:lnTo>
                  <a:lnTo>
                    <a:pt x="674" y="6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7">
              <a:extLst>
                <a:ext uri="{FF2B5EF4-FFF2-40B4-BE49-F238E27FC236}">
                  <a16:creationId xmlns:a16="http://schemas.microsoft.com/office/drawing/2014/main" id="{E8E07E99-5CC7-4D8C-850D-523420E37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63513" y="5248275"/>
              <a:ext cx="4195763" cy="4889500"/>
            </a:xfrm>
            <a:custGeom>
              <a:avLst/>
              <a:gdLst>
                <a:gd name="T0" fmla="*/ 1910 w 5286"/>
                <a:gd name="T1" fmla="*/ 1957 h 6159"/>
                <a:gd name="T2" fmla="*/ 1590 w 5286"/>
                <a:gd name="T3" fmla="*/ 2236 h 6159"/>
                <a:gd name="T4" fmla="*/ 1199 w 5286"/>
                <a:gd name="T5" fmla="*/ 2653 h 6159"/>
                <a:gd name="T6" fmla="*/ 612 w 5286"/>
                <a:gd name="T7" fmla="*/ 3579 h 6159"/>
                <a:gd name="T8" fmla="*/ 333 w 5286"/>
                <a:gd name="T9" fmla="*/ 4560 h 6159"/>
                <a:gd name="T10" fmla="*/ 359 w 5286"/>
                <a:gd name="T11" fmla="*/ 5266 h 6159"/>
                <a:gd name="T12" fmla="*/ 638 w 5286"/>
                <a:gd name="T13" fmla="*/ 5657 h 6159"/>
                <a:gd name="T14" fmla="*/ 1089 w 5286"/>
                <a:gd name="T15" fmla="*/ 5846 h 6159"/>
                <a:gd name="T16" fmla="*/ 4375 w 5286"/>
                <a:gd name="T17" fmla="*/ 5807 h 6159"/>
                <a:gd name="T18" fmla="*/ 4751 w 5286"/>
                <a:gd name="T19" fmla="*/ 5560 h 6159"/>
                <a:gd name="T20" fmla="*/ 4957 w 5286"/>
                <a:gd name="T21" fmla="*/ 5157 h 6159"/>
                <a:gd name="T22" fmla="*/ 4922 w 5286"/>
                <a:gd name="T23" fmla="*/ 4359 h 6159"/>
                <a:gd name="T24" fmla="*/ 4579 w 5286"/>
                <a:gd name="T25" fmla="*/ 3388 h 6159"/>
                <a:gd name="T26" fmla="*/ 4005 w 5286"/>
                <a:gd name="T27" fmla="*/ 2560 h 6159"/>
                <a:gd name="T28" fmla="*/ 3623 w 5286"/>
                <a:gd name="T29" fmla="*/ 2168 h 6159"/>
                <a:gd name="T30" fmla="*/ 3324 w 5286"/>
                <a:gd name="T31" fmla="*/ 1917 h 6159"/>
                <a:gd name="T32" fmla="*/ 3541 w 5286"/>
                <a:gd name="T33" fmla="*/ 303 h 6159"/>
                <a:gd name="T34" fmla="*/ 3161 w 5286"/>
                <a:gd name="T35" fmla="*/ 412 h 6159"/>
                <a:gd name="T36" fmla="*/ 2806 w 5286"/>
                <a:gd name="T37" fmla="*/ 524 h 6159"/>
                <a:gd name="T38" fmla="*/ 2441 w 5286"/>
                <a:gd name="T39" fmla="*/ 457 h 6159"/>
                <a:gd name="T40" fmla="*/ 1975 w 5286"/>
                <a:gd name="T41" fmla="*/ 339 h 6159"/>
                <a:gd name="T42" fmla="*/ 1583 w 5286"/>
                <a:gd name="T43" fmla="*/ 414 h 6159"/>
                <a:gd name="T44" fmla="*/ 3788 w 5286"/>
                <a:gd name="T45" fmla="*/ 389 h 6159"/>
                <a:gd name="T46" fmla="*/ 3571 w 5286"/>
                <a:gd name="T47" fmla="*/ 305 h 6159"/>
                <a:gd name="T48" fmla="*/ 3788 w 5286"/>
                <a:gd name="T49" fmla="*/ 45 h 6159"/>
                <a:gd name="T50" fmla="*/ 4112 w 5286"/>
                <a:gd name="T51" fmla="*/ 271 h 6159"/>
                <a:gd name="T52" fmla="*/ 4117 w 5286"/>
                <a:gd name="T53" fmla="*/ 427 h 6159"/>
                <a:gd name="T54" fmla="*/ 3687 w 5286"/>
                <a:gd name="T55" fmla="*/ 1814 h 6159"/>
                <a:gd name="T56" fmla="*/ 4065 w 5286"/>
                <a:gd name="T57" fmla="*/ 2168 h 6159"/>
                <a:gd name="T58" fmla="*/ 4579 w 5286"/>
                <a:gd name="T59" fmla="*/ 2794 h 6159"/>
                <a:gd name="T60" fmla="*/ 5062 w 5286"/>
                <a:gd name="T61" fmla="*/ 3719 h 6159"/>
                <a:gd name="T62" fmla="*/ 5281 w 5286"/>
                <a:gd name="T63" fmla="*/ 4756 h 6159"/>
                <a:gd name="T64" fmla="*/ 5204 w 5286"/>
                <a:gd name="T65" fmla="*/ 5406 h 6159"/>
                <a:gd name="T66" fmla="*/ 4899 w 5286"/>
                <a:gd name="T67" fmla="*/ 5848 h 6159"/>
                <a:gd name="T68" fmla="*/ 4430 w 5286"/>
                <a:gd name="T69" fmla="*/ 6112 h 6159"/>
                <a:gd name="T70" fmla="*/ 1077 w 5286"/>
                <a:gd name="T71" fmla="*/ 6155 h 6159"/>
                <a:gd name="T72" fmla="*/ 559 w 5286"/>
                <a:gd name="T73" fmla="*/ 5977 h 6159"/>
                <a:gd name="T74" fmla="*/ 181 w 5286"/>
                <a:gd name="T75" fmla="*/ 5599 h 6159"/>
                <a:gd name="T76" fmla="*/ 6 w 5286"/>
                <a:gd name="T77" fmla="*/ 5082 h 6159"/>
                <a:gd name="T78" fmla="*/ 99 w 5286"/>
                <a:gd name="T79" fmla="*/ 4129 h 6159"/>
                <a:gd name="T80" fmla="*/ 486 w 5286"/>
                <a:gd name="T81" fmla="*/ 3150 h 6159"/>
                <a:gd name="T82" fmla="*/ 1061 w 5286"/>
                <a:gd name="T83" fmla="*/ 2343 h 6159"/>
                <a:gd name="T84" fmla="*/ 1489 w 5286"/>
                <a:gd name="T85" fmla="*/ 1912 h 6159"/>
                <a:gd name="T86" fmla="*/ 1811 w 5286"/>
                <a:gd name="T87" fmla="*/ 1648 h 6159"/>
                <a:gd name="T88" fmla="*/ 1089 w 5286"/>
                <a:gd name="T89" fmla="*/ 451 h 6159"/>
                <a:gd name="T90" fmla="*/ 1397 w 5286"/>
                <a:gd name="T91" fmla="*/ 168 h 6159"/>
                <a:gd name="T92" fmla="*/ 1895 w 5286"/>
                <a:gd name="T93" fmla="*/ 30 h 6159"/>
                <a:gd name="T94" fmla="*/ 2415 w 5286"/>
                <a:gd name="T95" fmla="*/ 125 h 6159"/>
                <a:gd name="T96" fmla="*/ 2778 w 5286"/>
                <a:gd name="T97" fmla="*/ 219 h 6159"/>
                <a:gd name="T98" fmla="*/ 3045 w 5286"/>
                <a:gd name="T99" fmla="*/ 129 h 6159"/>
                <a:gd name="T100" fmla="*/ 3451 w 5286"/>
                <a:gd name="T101" fmla="*/ 5 h 6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86" h="6159">
                  <a:moveTo>
                    <a:pt x="2067" y="1839"/>
                  </a:moveTo>
                  <a:lnTo>
                    <a:pt x="2039" y="1859"/>
                  </a:lnTo>
                  <a:lnTo>
                    <a:pt x="2003" y="1886"/>
                  </a:lnTo>
                  <a:lnTo>
                    <a:pt x="1960" y="1917"/>
                  </a:lnTo>
                  <a:lnTo>
                    <a:pt x="1910" y="1957"/>
                  </a:lnTo>
                  <a:lnTo>
                    <a:pt x="1856" y="2002"/>
                  </a:lnTo>
                  <a:lnTo>
                    <a:pt x="1796" y="2050"/>
                  </a:lnTo>
                  <a:lnTo>
                    <a:pt x="1730" y="2107"/>
                  </a:lnTo>
                  <a:lnTo>
                    <a:pt x="1661" y="2168"/>
                  </a:lnTo>
                  <a:lnTo>
                    <a:pt x="1590" y="2236"/>
                  </a:lnTo>
                  <a:lnTo>
                    <a:pt x="1515" y="2309"/>
                  </a:lnTo>
                  <a:lnTo>
                    <a:pt x="1437" y="2386"/>
                  </a:lnTo>
                  <a:lnTo>
                    <a:pt x="1358" y="2470"/>
                  </a:lnTo>
                  <a:lnTo>
                    <a:pt x="1280" y="2560"/>
                  </a:lnTo>
                  <a:lnTo>
                    <a:pt x="1199" y="2653"/>
                  </a:lnTo>
                  <a:lnTo>
                    <a:pt x="1057" y="2833"/>
                  </a:lnTo>
                  <a:lnTo>
                    <a:pt x="928" y="3015"/>
                  </a:lnTo>
                  <a:lnTo>
                    <a:pt x="810" y="3200"/>
                  </a:lnTo>
                  <a:lnTo>
                    <a:pt x="705" y="3388"/>
                  </a:lnTo>
                  <a:lnTo>
                    <a:pt x="612" y="3579"/>
                  </a:lnTo>
                  <a:lnTo>
                    <a:pt x="531" y="3770"/>
                  </a:lnTo>
                  <a:lnTo>
                    <a:pt x="464" y="3964"/>
                  </a:lnTo>
                  <a:lnTo>
                    <a:pt x="408" y="4161"/>
                  </a:lnTo>
                  <a:lnTo>
                    <a:pt x="363" y="4359"/>
                  </a:lnTo>
                  <a:lnTo>
                    <a:pt x="333" y="4560"/>
                  </a:lnTo>
                  <a:lnTo>
                    <a:pt x="314" y="4764"/>
                  </a:lnTo>
                  <a:lnTo>
                    <a:pt x="307" y="4968"/>
                  </a:lnTo>
                  <a:lnTo>
                    <a:pt x="312" y="5071"/>
                  </a:lnTo>
                  <a:lnTo>
                    <a:pt x="331" y="5170"/>
                  </a:lnTo>
                  <a:lnTo>
                    <a:pt x="359" y="5266"/>
                  </a:lnTo>
                  <a:lnTo>
                    <a:pt x="397" y="5356"/>
                  </a:lnTo>
                  <a:lnTo>
                    <a:pt x="445" y="5442"/>
                  </a:lnTo>
                  <a:lnTo>
                    <a:pt x="501" y="5521"/>
                  </a:lnTo>
                  <a:lnTo>
                    <a:pt x="567" y="5594"/>
                  </a:lnTo>
                  <a:lnTo>
                    <a:pt x="638" y="5657"/>
                  </a:lnTo>
                  <a:lnTo>
                    <a:pt x="718" y="5715"/>
                  </a:lnTo>
                  <a:lnTo>
                    <a:pt x="802" y="5762"/>
                  </a:lnTo>
                  <a:lnTo>
                    <a:pt x="894" y="5801"/>
                  </a:lnTo>
                  <a:lnTo>
                    <a:pt x="990" y="5830"/>
                  </a:lnTo>
                  <a:lnTo>
                    <a:pt x="1089" y="5846"/>
                  </a:lnTo>
                  <a:lnTo>
                    <a:pt x="1192" y="5852"/>
                  </a:lnTo>
                  <a:lnTo>
                    <a:pt x="4095" y="5852"/>
                  </a:lnTo>
                  <a:lnTo>
                    <a:pt x="4192" y="5848"/>
                  </a:lnTo>
                  <a:lnTo>
                    <a:pt x="4286" y="5831"/>
                  </a:lnTo>
                  <a:lnTo>
                    <a:pt x="4375" y="5807"/>
                  </a:lnTo>
                  <a:lnTo>
                    <a:pt x="4460" y="5773"/>
                  </a:lnTo>
                  <a:lnTo>
                    <a:pt x="4542" y="5732"/>
                  </a:lnTo>
                  <a:lnTo>
                    <a:pt x="4617" y="5682"/>
                  </a:lnTo>
                  <a:lnTo>
                    <a:pt x="4688" y="5624"/>
                  </a:lnTo>
                  <a:lnTo>
                    <a:pt x="4751" y="5560"/>
                  </a:lnTo>
                  <a:lnTo>
                    <a:pt x="4808" y="5491"/>
                  </a:lnTo>
                  <a:lnTo>
                    <a:pt x="4858" y="5414"/>
                  </a:lnTo>
                  <a:lnTo>
                    <a:pt x="4899" y="5333"/>
                  </a:lnTo>
                  <a:lnTo>
                    <a:pt x="4933" y="5247"/>
                  </a:lnTo>
                  <a:lnTo>
                    <a:pt x="4957" y="5157"/>
                  </a:lnTo>
                  <a:lnTo>
                    <a:pt x="4972" y="5064"/>
                  </a:lnTo>
                  <a:lnTo>
                    <a:pt x="4978" y="4968"/>
                  </a:lnTo>
                  <a:lnTo>
                    <a:pt x="4970" y="4762"/>
                  </a:lnTo>
                  <a:lnTo>
                    <a:pt x="4952" y="4560"/>
                  </a:lnTo>
                  <a:lnTo>
                    <a:pt x="4922" y="4359"/>
                  </a:lnTo>
                  <a:lnTo>
                    <a:pt x="4877" y="4161"/>
                  </a:lnTo>
                  <a:lnTo>
                    <a:pt x="4822" y="3964"/>
                  </a:lnTo>
                  <a:lnTo>
                    <a:pt x="4753" y="3770"/>
                  </a:lnTo>
                  <a:lnTo>
                    <a:pt x="4673" y="3579"/>
                  </a:lnTo>
                  <a:lnTo>
                    <a:pt x="4579" y="3388"/>
                  </a:lnTo>
                  <a:lnTo>
                    <a:pt x="4475" y="3200"/>
                  </a:lnTo>
                  <a:lnTo>
                    <a:pt x="4357" y="3015"/>
                  </a:lnTo>
                  <a:lnTo>
                    <a:pt x="4228" y="2833"/>
                  </a:lnTo>
                  <a:lnTo>
                    <a:pt x="4085" y="2653"/>
                  </a:lnTo>
                  <a:lnTo>
                    <a:pt x="4005" y="2560"/>
                  </a:lnTo>
                  <a:lnTo>
                    <a:pt x="3926" y="2470"/>
                  </a:lnTo>
                  <a:lnTo>
                    <a:pt x="3848" y="2386"/>
                  </a:lnTo>
                  <a:lnTo>
                    <a:pt x="3769" y="2309"/>
                  </a:lnTo>
                  <a:lnTo>
                    <a:pt x="3694" y="2236"/>
                  </a:lnTo>
                  <a:lnTo>
                    <a:pt x="3623" y="2168"/>
                  </a:lnTo>
                  <a:lnTo>
                    <a:pt x="3554" y="2107"/>
                  </a:lnTo>
                  <a:lnTo>
                    <a:pt x="3491" y="2050"/>
                  </a:lnTo>
                  <a:lnTo>
                    <a:pt x="3429" y="2000"/>
                  </a:lnTo>
                  <a:lnTo>
                    <a:pt x="3375" y="1957"/>
                  </a:lnTo>
                  <a:lnTo>
                    <a:pt x="3324" y="1917"/>
                  </a:lnTo>
                  <a:lnTo>
                    <a:pt x="3281" y="1886"/>
                  </a:lnTo>
                  <a:lnTo>
                    <a:pt x="3246" y="1859"/>
                  </a:lnTo>
                  <a:lnTo>
                    <a:pt x="3217" y="1839"/>
                  </a:lnTo>
                  <a:lnTo>
                    <a:pt x="2067" y="1839"/>
                  </a:lnTo>
                  <a:close/>
                  <a:moveTo>
                    <a:pt x="3541" y="303"/>
                  </a:moveTo>
                  <a:lnTo>
                    <a:pt x="3466" y="311"/>
                  </a:lnTo>
                  <a:lnTo>
                    <a:pt x="3393" y="326"/>
                  </a:lnTo>
                  <a:lnTo>
                    <a:pt x="3317" y="350"/>
                  </a:lnTo>
                  <a:lnTo>
                    <a:pt x="3240" y="380"/>
                  </a:lnTo>
                  <a:lnTo>
                    <a:pt x="3161" y="412"/>
                  </a:lnTo>
                  <a:lnTo>
                    <a:pt x="3092" y="440"/>
                  </a:lnTo>
                  <a:lnTo>
                    <a:pt x="3023" y="468"/>
                  </a:lnTo>
                  <a:lnTo>
                    <a:pt x="2952" y="492"/>
                  </a:lnTo>
                  <a:lnTo>
                    <a:pt x="2879" y="511"/>
                  </a:lnTo>
                  <a:lnTo>
                    <a:pt x="2806" y="524"/>
                  </a:lnTo>
                  <a:lnTo>
                    <a:pt x="2731" y="528"/>
                  </a:lnTo>
                  <a:lnTo>
                    <a:pt x="2671" y="524"/>
                  </a:lnTo>
                  <a:lnTo>
                    <a:pt x="2611" y="515"/>
                  </a:lnTo>
                  <a:lnTo>
                    <a:pt x="2553" y="498"/>
                  </a:lnTo>
                  <a:lnTo>
                    <a:pt x="2441" y="457"/>
                  </a:lnTo>
                  <a:lnTo>
                    <a:pt x="2336" y="421"/>
                  </a:lnTo>
                  <a:lnTo>
                    <a:pt x="2237" y="391"/>
                  </a:lnTo>
                  <a:lnTo>
                    <a:pt x="2146" y="367"/>
                  </a:lnTo>
                  <a:lnTo>
                    <a:pt x="2058" y="350"/>
                  </a:lnTo>
                  <a:lnTo>
                    <a:pt x="1975" y="339"/>
                  </a:lnTo>
                  <a:lnTo>
                    <a:pt x="1895" y="335"/>
                  </a:lnTo>
                  <a:lnTo>
                    <a:pt x="1813" y="339"/>
                  </a:lnTo>
                  <a:lnTo>
                    <a:pt x="1732" y="354"/>
                  </a:lnTo>
                  <a:lnTo>
                    <a:pt x="1657" y="380"/>
                  </a:lnTo>
                  <a:lnTo>
                    <a:pt x="1583" y="414"/>
                  </a:lnTo>
                  <a:lnTo>
                    <a:pt x="1508" y="460"/>
                  </a:lnTo>
                  <a:lnTo>
                    <a:pt x="1435" y="518"/>
                  </a:lnTo>
                  <a:lnTo>
                    <a:pt x="2104" y="1532"/>
                  </a:lnTo>
                  <a:lnTo>
                    <a:pt x="3173" y="1532"/>
                  </a:lnTo>
                  <a:lnTo>
                    <a:pt x="3788" y="389"/>
                  </a:lnTo>
                  <a:lnTo>
                    <a:pt x="3738" y="357"/>
                  </a:lnTo>
                  <a:lnTo>
                    <a:pt x="3689" y="333"/>
                  </a:lnTo>
                  <a:lnTo>
                    <a:pt x="3646" y="318"/>
                  </a:lnTo>
                  <a:lnTo>
                    <a:pt x="3607" y="309"/>
                  </a:lnTo>
                  <a:lnTo>
                    <a:pt x="3571" y="305"/>
                  </a:lnTo>
                  <a:lnTo>
                    <a:pt x="3541" y="303"/>
                  </a:lnTo>
                  <a:close/>
                  <a:moveTo>
                    <a:pt x="3541" y="0"/>
                  </a:moveTo>
                  <a:lnTo>
                    <a:pt x="3625" y="3"/>
                  </a:lnTo>
                  <a:lnTo>
                    <a:pt x="3708" y="18"/>
                  </a:lnTo>
                  <a:lnTo>
                    <a:pt x="3788" y="45"/>
                  </a:lnTo>
                  <a:lnTo>
                    <a:pt x="3865" y="78"/>
                  </a:lnTo>
                  <a:lnTo>
                    <a:pt x="3941" y="123"/>
                  </a:lnTo>
                  <a:lnTo>
                    <a:pt x="4016" y="180"/>
                  </a:lnTo>
                  <a:lnTo>
                    <a:pt x="4089" y="245"/>
                  </a:lnTo>
                  <a:lnTo>
                    <a:pt x="4112" y="271"/>
                  </a:lnTo>
                  <a:lnTo>
                    <a:pt x="4127" y="299"/>
                  </a:lnTo>
                  <a:lnTo>
                    <a:pt x="4134" y="331"/>
                  </a:lnTo>
                  <a:lnTo>
                    <a:pt x="4136" y="363"/>
                  </a:lnTo>
                  <a:lnTo>
                    <a:pt x="4130" y="397"/>
                  </a:lnTo>
                  <a:lnTo>
                    <a:pt x="4117" y="427"/>
                  </a:lnTo>
                  <a:lnTo>
                    <a:pt x="3464" y="1638"/>
                  </a:lnTo>
                  <a:lnTo>
                    <a:pt x="3511" y="1674"/>
                  </a:lnTo>
                  <a:lnTo>
                    <a:pt x="3564" y="1715"/>
                  </a:lnTo>
                  <a:lnTo>
                    <a:pt x="3623" y="1762"/>
                  </a:lnTo>
                  <a:lnTo>
                    <a:pt x="3687" y="1814"/>
                  </a:lnTo>
                  <a:lnTo>
                    <a:pt x="3756" y="1872"/>
                  </a:lnTo>
                  <a:lnTo>
                    <a:pt x="3827" y="1938"/>
                  </a:lnTo>
                  <a:lnTo>
                    <a:pt x="3904" y="2009"/>
                  </a:lnTo>
                  <a:lnTo>
                    <a:pt x="3983" y="2086"/>
                  </a:lnTo>
                  <a:lnTo>
                    <a:pt x="4065" y="2168"/>
                  </a:lnTo>
                  <a:lnTo>
                    <a:pt x="4147" y="2256"/>
                  </a:lnTo>
                  <a:lnTo>
                    <a:pt x="4231" y="2350"/>
                  </a:lnTo>
                  <a:lnTo>
                    <a:pt x="4317" y="2449"/>
                  </a:lnTo>
                  <a:lnTo>
                    <a:pt x="4452" y="2620"/>
                  </a:lnTo>
                  <a:lnTo>
                    <a:pt x="4579" y="2794"/>
                  </a:lnTo>
                  <a:lnTo>
                    <a:pt x="4695" y="2970"/>
                  </a:lnTo>
                  <a:lnTo>
                    <a:pt x="4800" y="3150"/>
                  </a:lnTo>
                  <a:lnTo>
                    <a:pt x="4897" y="3333"/>
                  </a:lnTo>
                  <a:lnTo>
                    <a:pt x="4981" y="3519"/>
                  </a:lnTo>
                  <a:lnTo>
                    <a:pt x="5062" y="3719"/>
                  </a:lnTo>
                  <a:lnTo>
                    <a:pt x="5131" y="3923"/>
                  </a:lnTo>
                  <a:lnTo>
                    <a:pt x="5187" y="4129"/>
                  </a:lnTo>
                  <a:lnTo>
                    <a:pt x="5230" y="4337"/>
                  </a:lnTo>
                  <a:lnTo>
                    <a:pt x="5262" y="4545"/>
                  </a:lnTo>
                  <a:lnTo>
                    <a:pt x="5281" y="4756"/>
                  </a:lnTo>
                  <a:lnTo>
                    <a:pt x="5286" y="4968"/>
                  </a:lnTo>
                  <a:lnTo>
                    <a:pt x="5281" y="5082"/>
                  </a:lnTo>
                  <a:lnTo>
                    <a:pt x="5266" y="5193"/>
                  </a:lnTo>
                  <a:lnTo>
                    <a:pt x="5240" y="5301"/>
                  </a:lnTo>
                  <a:lnTo>
                    <a:pt x="5204" y="5406"/>
                  </a:lnTo>
                  <a:lnTo>
                    <a:pt x="5159" y="5506"/>
                  </a:lnTo>
                  <a:lnTo>
                    <a:pt x="5105" y="5599"/>
                  </a:lnTo>
                  <a:lnTo>
                    <a:pt x="5043" y="5689"/>
                  </a:lnTo>
                  <a:lnTo>
                    <a:pt x="4974" y="5771"/>
                  </a:lnTo>
                  <a:lnTo>
                    <a:pt x="4899" y="5848"/>
                  </a:lnTo>
                  <a:lnTo>
                    <a:pt x="4815" y="5916"/>
                  </a:lnTo>
                  <a:lnTo>
                    <a:pt x="4727" y="5977"/>
                  </a:lnTo>
                  <a:lnTo>
                    <a:pt x="4634" y="6032"/>
                  </a:lnTo>
                  <a:lnTo>
                    <a:pt x="4533" y="6077"/>
                  </a:lnTo>
                  <a:lnTo>
                    <a:pt x="4430" y="6112"/>
                  </a:lnTo>
                  <a:lnTo>
                    <a:pt x="4321" y="6139"/>
                  </a:lnTo>
                  <a:lnTo>
                    <a:pt x="4211" y="6155"/>
                  </a:lnTo>
                  <a:lnTo>
                    <a:pt x="4095" y="6159"/>
                  </a:lnTo>
                  <a:lnTo>
                    <a:pt x="1192" y="6159"/>
                  </a:lnTo>
                  <a:lnTo>
                    <a:pt x="1077" y="6155"/>
                  </a:lnTo>
                  <a:lnTo>
                    <a:pt x="965" y="6139"/>
                  </a:lnTo>
                  <a:lnTo>
                    <a:pt x="857" y="6112"/>
                  </a:lnTo>
                  <a:lnTo>
                    <a:pt x="754" y="6077"/>
                  </a:lnTo>
                  <a:lnTo>
                    <a:pt x="655" y="6032"/>
                  </a:lnTo>
                  <a:lnTo>
                    <a:pt x="559" y="5977"/>
                  </a:lnTo>
                  <a:lnTo>
                    <a:pt x="471" y="5916"/>
                  </a:lnTo>
                  <a:lnTo>
                    <a:pt x="389" y="5848"/>
                  </a:lnTo>
                  <a:lnTo>
                    <a:pt x="312" y="5771"/>
                  </a:lnTo>
                  <a:lnTo>
                    <a:pt x="243" y="5689"/>
                  </a:lnTo>
                  <a:lnTo>
                    <a:pt x="181" y="5599"/>
                  </a:lnTo>
                  <a:lnTo>
                    <a:pt x="129" y="5506"/>
                  </a:lnTo>
                  <a:lnTo>
                    <a:pt x="84" y="5406"/>
                  </a:lnTo>
                  <a:lnTo>
                    <a:pt x="49" y="5301"/>
                  </a:lnTo>
                  <a:lnTo>
                    <a:pt x="22" y="5193"/>
                  </a:lnTo>
                  <a:lnTo>
                    <a:pt x="6" y="5082"/>
                  </a:lnTo>
                  <a:lnTo>
                    <a:pt x="0" y="4968"/>
                  </a:lnTo>
                  <a:lnTo>
                    <a:pt x="6" y="4756"/>
                  </a:lnTo>
                  <a:lnTo>
                    <a:pt x="26" y="4545"/>
                  </a:lnTo>
                  <a:lnTo>
                    <a:pt x="56" y="4337"/>
                  </a:lnTo>
                  <a:lnTo>
                    <a:pt x="99" y="4129"/>
                  </a:lnTo>
                  <a:lnTo>
                    <a:pt x="155" y="3923"/>
                  </a:lnTo>
                  <a:lnTo>
                    <a:pt x="224" y="3719"/>
                  </a:lnTo>
                  <a:lnTo>
                    <a:pt x="305" y="3519"/>
                  </a:lnTo>
                  <a:lnTo>
                    <a:pt x="391" y="3333"/>
                  </a:lnTo>
                  <a:lnTo>
                    <a:pt x="486" y="3150"/>
                  </a:lnTo>
                  <a:lnTo>
                    <a:pt x="593" y="2970"/>
                  </a:lnTo>
                  <a:lnTo>
                    <a:pt x="709" y="2794"/>
                  </a:lnTo>
                  <a:lnTo>
                    <a:pt x="834" y="2620"/>
                  </a:lnTo>
                  <a:lnTo>
                    <a:pt x="971" y="2449"/>
                  </a:lnTo>
                  <a:lnTo>
                    <a:pt x="1061" y="2343"/>
                  </a:lnTo>
                  <a:lnTo>
                    <a:pt x="1150" y="2243"/>
                  </a:lnTo>
                  <a:lnTo>
                    <a:pt x="1240" y="2150"/>
                  </a:lnTo>
                  <a:lnTo>
                    <a:pt x="1326" y="2063"/>
                  </a:lnTo>
                  <a:lnTo>
                    <a:pt x="1410" y="1985"/>
                  </a:lnTo>
                  <a:lnTo>
                    <a:pt x="1489" y="1912"/>
                  </a:lnTo>
                  <a:lnTo>
                    <a:pt x="1566" y="1844"/>
                  </a:lnTo>
                  <a:lnTo>
                    <a:pt x="1637" y="1784"/>
                  </a:lnTo>
                  <a:lnTo>
                    <a:pt x="1700" y="1732"/>
                  </a:lnTo>
                  <a:lnTo>
                    <a:pt x="1758" y="1687"/>
                  </a:lnTo>
                  <a:lnTo>
                    <a:pt x="1811" y="1648"/>
                  </a:lnTo>
                  <a:lnTo>
                    <a:pt x="1107" y="584"/>
                  </a:lnTo>
                  <a:lnTo>
                    <a:pt x="1091" y="552"/>
                  </a:lnTo>
                  <a:lnTo>
                    <a:pt x="1083" y="518"/>
                  </a:lnTo>
                  <a:lnTo>
                    <a:pt x="1083" y="483"/>
                  </a:lnTo>
                  <a:lnTo>
                    <a:pt x="1089" y="451"/>
                  </a:lnTo>
                  <a:lnTo>
                    <a:pt x="1104" y="419"/>
                  </a:lnTo>
                  <a:lnTo>
                    <a:pt x="1124" y="391"/>
                  </a:lnTo>
                  <a:lnTo>
                    <a:pt x="1214" y="305"/>
                  </a:lnTo>
                  <a:lnTo>
                    <a:pt x="1306" y="230"/>
                  </a:lnTo>
                  <a:lnTo>
                    <a:pt x="1397" y="168"/>
                  </a:lnTo>
                  <a:lnTo>
                    <a:pt x="1493" y="118"/>
                  </a:lnTo>
                  <a:lnTo>
                    <a:pt x="1588" y="80"/>
                  </a:lnTo>
                  <a:lnTo>
                    <a:pt x="1687" y="52"/>
                  </a:lnTo>
                  <a:lnTo>
                    <a:pt x="1790" y="35"/>
                  </a:lnTo>
                  <a:lnTo>
                    <a:pt x="1895" y="30"/>
                  </a:lnTo>
                  <a:lnTo>
                    <a:pt x="1992" y="33"/>
                  </a:lnTo>
                  <a:lnTo>
                    <a:pt x="2093" y="47"/>
                  </a:lnTo>
                  <a:lnTo>
                    <a:pt x="2196" y="65"/>
                  </a:lnTo>
                  <a:lnTo>
                    <a:pt x="2303" y="93"/>
                  </a:lnTo>
                  <a:lnTo>
                    <a:pt x="2415" y="125"/>
                  </a:lnTo>
                  <a:lnTo>
                    <a:pt x="2533" y="165"/>
                  </a:lnTo>
                  <a:lnTo>
                    <a:pt x="2660" y="211"/>
                  </a:lnTo>
                  <a:lnTo>
                    <a:pt x="2696" y="221"/>
                  </a:lnTo>
                  <a:lnTo>
                    <a:pt x="2733" y="223"/>
                  </a:lnTo>
                  <a:lnTo>
                    <a:pt x="2778" y="219"/>
                  </a:lnTo>
                  <a:lnTo>
                    <a:pt x="2828" y="209"/>
                  </a:lnTo>
                  <a:lnTo>
                    <a:pt x="2879" y="195"/>
                  </a:lnTo>
                  <a:lnTo>
                    <a:pt x="2933" y="176"/>
                  </a:lnTo>
                  <a:lnTo>
                    <a:pt x="2987" y="153"/>
                  </a:lnTo>
                  <a:lnTo>
                    <a:pt x="3045" y="129"/>
                  </a:lnTo>
                  <a:lnTo>
                    <a:pt x="3120" y="99"/>
                  </a:lnTo>
                  <a:lnTo>
                    <a:pt x="3199" y="69"/>
                  </a:lnTo>
                  <a:lnTo>
                    <a:pt x="3279" y="41"/>
                  </a:lnTo>
                  <a:lnTo>
                    <a:pt x="3363" y="20"/>
                  </a:lnTo>
                  <a:lnTo>
                    <a:pt x="3451" y="5"/>
                  </a:lnTo>
                  <a:lnTo>
                    <a:pt x="35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75" name="TextBox 51">
            <a:extLst>
              <a:ext uri="{FF2B5EF4-FFF2-40B4-BE49-F238E27FC236}">
                <a16:creationId xmlns:a16="http://schemas.microsoft.com/office/drawing/2014/main" id="{2C051B76-46BE-43B9-9BA4-06F2E63E6FE8}"/>
              </a:ext>
            </a:extLst>
          </p:cNvPr>
          <p:cNvSpPr txBox="1"/>
          <p:nvPr/>
        </p:nvSpPr>
        <p:spPr>
          <a:xfrm>
            <a:off x="891767" y="2742096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875 100€</a:t>
            </a:r>
          </a:p>
        </p:txBody>
      </p:sp>
      <p:sp>
        <p:nvSpPr>
          <p:cNvPr id="276" name="TextBox 21">
            <a:extLst>
              <a:ext uri="{FF2B5EF4-FFF2-40B4-BE49-F238E27FC236}">
                <a16:creationId xmlns:a16="http://schemas.microsoft.com/office/drawing/2014/main" id="{37F18D48-417F-434A-BF97-A8E567A6A421}"/>
              </a:ext>
            </a:extLst>
          </p:cNvPr>
          <p:cNvSpPr txBox="1"/>
          <p:nvPr/>
        </p:nvSpPr>
        <p:spPr>
          <a:xfrm>
            <a:off x="3079391" y="1155853"/>
            <a:ext cx="3055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Prospects identifiés </a:t>
            </a:r>
          </a:p>
        </p:txBody>
      </p:sp>
      <p:grpSp>
        <p:nvGrpSpPr>
          <p:cNvPr id="277" name="Group 22">
            <a:extLst>
              <a:ext uri="{FF2B5EF4-FFF2-40B4-BE49-F238E27FC236}">
                <a16:creationId xmlns:a16="http://schemas.microsoft.com/office/drawing/2014/main" id="{DEC21CD5-9938-4F3F-90E2-7D72C3390704}"/>
              </a:ext>
            </a:extLst>
          </p:cNvPr>
          <p:cNvGrpSpPr/>
          <p:nvPr/>
        </p:nvGrpSpPr>
        <p:grpSpPr>
          <a:xfrm>
            <a:off x="4337178" y="2335259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78" name="Freeform 7">
              <a:extLst>
                <a:ext uri="{FF2B5EF4-FFF2-40B4-BE49-F238E27FC236}">
                  <a16:creationId xmlns:a16="http://schemas.microsoft.com/office/drawing/2014/main" id="{C993FFB0-2B67-4713-A6D1-F7C6B89E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8">
              <a:extLst>
                <a:ext uri="{FF2B5EF4-FFF2-40B4-BE49-F238E27FC236}">
                  <a16:creationId xmlns:a16="http://schemas.microsoft.com/office/drawing/2014/main" id="{AC21E4F2-C5E2-4668-B4C8-5C31A66C0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80" name="Group 35">
            <a:extLst>
              <a:ext uri="{FF2B5EF4-FFF2-40B4-BE49-F238E27FC236}">
                <a16:creationId xmlns:a16="http://schemas.microsoft.com/office/drawing/2014/main" id="{5F4C4D4E-DE6C-408A-93B7-F81565B0FFA4}"/>
              </a:ext>
            </a:extLst>
          </p:cNvPr>
          <p:cNvGrpSpPr/>
          <p:nvPr/>
        </p:nvGrpSpPr>
        <p:grpSpPr>
          <a:xfrm>
            <a:off x="4982274" y="2998118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81" name="Freeform 7">
              <a:extLst>
                <a:ext uri="{FF2B5EF4-FFF2-40B4-BE49-F238E27FC236}">
                  <a16:creationId xmlns:a16="http://schemas.microsoft.com/office/drawing/2014/main" id="{02B86784-C527-4B0F-937E-709D23FDE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8">
              <a:extLst>
                <a:ext uri="{FF2B5EF4-FFF2-40B4-BE49-F238E27FC236}">
                  <a16:creationId xmlns:a16="http://schemas.microsoft.com/office/drawing/2014/main" id="{2DF9FA88-C4EB-4F01-94BB-0A467BF9A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83" name="Oval 48">
            <a:extLst>
              <a:ext uri="{FF2B5EF4-FFF2-40B4-BE49-F238E27FC236}">
                <a16:creationId xmlns:a16="http://schemas.microsoft.com/office/drawing/2014/main" id="{59F22511-6ED0-4A13-958A-FFED283671FA}"/>
              </a:ext>
            </a:extLst>
          </p:cNvPr>
          <p:cNvSpPr/>
          <p:nvPr/>
        </p:nvSpPr>
        <p:spPr>
          <a:xfrm>
            <a:off x="3206985" y="1740273"/>
            <a:ext cx="1986456" cy="198645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4" name="Freeform 7">
            <a:extLst>
              <a:ext uri="{FF2B5EF4-FFF2-40B4-BE49-F238E27FC236}">
                <a16:creationId xmlns:a16="http://schemas.microsoft.com/office/drawing/2014/main" id="{5F9BACCD-4100-4737-AB8A-8F91E450883E}"/>
              </a:ext>
            </a:extLst>
          </p:cNvPr>
          <p:cNvSpPr>
            <a:spLocks noEditPoints="1"/>
          </p:cNvSpPr>
          <p:nvPr/>
        </p:nvSpPr>
        <p:spPr bwMode="auto">
          <a:xfrm>
            <a:off x="3936812" y="2034298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5" name="TextBox 51">
            <a:extLst>
              <a:ext uri="{FF2B5EF4-FFF2-40B4-BE49-F238E27FC236}">
                <a16:creationId xmlns:a16="http://schemas.microsoft.com/office/drawing/2014/main" id="{DF06EE75-3268-4309-A838-FB3F9B5396C7}"/>
              </a:ext>
            </a:extLst>
          </p:cNvPr>
          <p:cNvSpPr txBox="1"/>
          <p:nvPr/>
        </p:nvSpPr>
        <p:spPr>
          <a:xfrm>
            <a:off x="3369807" y="2670088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115 k€</a:t>
            </a:r>
          </a:p>
        </p:txBody>
      </p:sp>
      <p:sp>
        <p:nvSpPr>
          <p:cNvPr id="286" name="ZoneTexte 285">
            <a:extLst>
              <a:ext uri="{FF2B5EF4-FFF2-40B4-BE49-F238E27FC236}">
                <a16:creationId xmlns:a16="http://schemas.microsoft.com/office/drawing/2014/main" id="{8348849A-CC7E-4E98-91FC-D04935D14D33}"/>
              </a:ext>
            </a:extLst>
          </p:cNvPr>
          <p:cNvSpPr txBox="1"/>
          <p:nvPr/>
        </p:nvSpPr>
        <p:spPr>
          <a:xfrm>
            <a:off x="4004045" y="2261584"/>
            <a:ext cx="4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  <p:grpSp>
        <p:nvGrpSpPr>
          <p:cNvPr id="287" name="Group 22">
            <a:extLst>
              <a:ext uri="{FF2B5EF4-FFF2-40B4-BE49-F238E27FC236}">
                <a16:creationId xmlns:a16="http://schemas.microsoft.com/office/drawing/2014/main" id="{B64A1F5B-9772-4323-B413-B8AEDC6F9EE2}"/>
              </a:ext>
            </a:extLst>
          </p:cNvPr>
          <p:cNvGrpSpPr/>
          <p:nvPr/>
        </p:nvGrpSpPr>
        <p:grpSpPr>
          <a:xfrm>
            <a:off x="1772246" y="2298484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88" name="Freeform 7">
              <a:extLst>
                <a:ext uri="{FF2B5EF4-FFF2-40B4-BE49-F238E27FC236}">
                  <a16:creationId xmlns:a16="http://schemas.microsoft.com/office/drawing/2014/main" id="{F9AF7811-559D-41B5-8583-C1128364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1D413348-D756-496A-AC4C-D80FF2BFC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0" name="Group 35">
            <a:extLst>
              <a:ext uri="{FF2B5EF4-FFF2-40B4-BE49-F238E27FC236}">
                <a16:creationId xmlns:a16="http://schemas.microsoft.com/office/drawing/2014/main" id="{ADFE4B46-7114-49B8-8270-02DB5E60AD56}"/>
              </a:ext>
            </a:extLst>
          </p:cNvPr>
          <p:cNvGrpSpPr/>
          <p:nvPr/>
        </p:nvGrpSpPr>
        <p:grpSpPr>
          <a:xfrm>
            <a:off x="2417342" y="2961343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91" name="Freeform 7">
              <a:extLst>
                <a:ext uri="{FF2B5EF4-FFF2-40B4-BE49-F238E27FC236}">
                  <a16:creationId xmlns:a16="http://schemas.microsoft.com/office/drawing/2014/main" id="{07DA51B3-FBCC-469F-893D-FF427B725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8">
              <a:extLst>
                <a:ext uri="{FF2B5EF4-FFF2-40B4-BE49-F238E27FC236}">
                  <a16:creationId xmlns:a16="http://schemas.microsoft.com/office/drawing/2014/main" id="{84710F15-7D6D-47F7-B841-F44E54F5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93" name="Oval 48">
            <a:extLst>
              <a:ext uri="{FF2B5EF4-FFF2-40B4-BE49-F238E27FC236}">
                <a16:creationId xmlns:a16="http://schemas.microsoft.com/office/drawing/2014/main" id="{1C299180-ED01-4EDD-9AAD-1EF12A8B560B}"/>
              </a:ext>
            </a:extLst>
          </p:cNvPr>
          <p:cNvSpPr/>
          <p:nvPr/>
        </p:nvSpPr>
        <p:spPr>
          <a:xfrm>
            <a:off x="619669" y="1715288"/>
            <a:ext cx="1986456" cy="19864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4" name="Freeform 7">
            <a:extLst>
              <a:ext uri="{FF2B5EF4-FFF2-40B4-BE49-F238E27FC236}">
                <a16:creationId xmlns:a16="http://schemas.microsoft.com/office/drawing/2014/main" id="{CA397C70-BFF0-498F-A56B-71FD31D08B61}"/>
              </a:ext>
            </a:extLst>
          </p:cNvPr>
          <p:cNvSpPr>
            <a:spLocks noEditPoints="1"/>
          </p:cNvSpPr>
          <p:nvPr/>
        </p:nvSpPr>
        <p:spPr bwMode="auto">
          <a:xfrm>
            <a:off x="1340155" y="1985605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5" name="TextBox 51">
            <a:extLst>
              <a:ext uri="{FF2B5EF4-FFF2-40B4-BE49-F238E27FC236}">
                <a16:creationId xmlns:a16="http://schemas.microsoft.com/office/drawing/2014/main" id="{8C974315-8AC1-4705-891E-A165BEB91B7E}"/>
              </a:ext>
            </a:extLst>
          </p:cNvPr>
          <p:cNvSpPr txBox="1"/>
          <p:nvPr/>
        </p:nvSpPr>
        <p:spPr>
          <a:xfrm>
            <a:off x="804875" y="2633313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950 k€</a:t>
            </a:r>
          </a:p>
        </p:txBody>
      </p:sp>
      <p:sp>
        <p:nvSpPr>
          <p:cNvPr id="296" name="ZoneTexte 295">
            <a:extLst>
              <a:ext uri="{FF2B5EF4-FFF2-40B4-BE49-F238E27FC236}">
                <a16:creationId xmlns:a16="http://schemas.microsoft.com/office/drawing/2014/main" id="{04902D57-7C7E-430D-9DA0-64A3A47FD064}"/>
              </a:ext>
            </a:extLst>
          </p:cNvPr>
          <p:cNvSpPr txBox="1"/>
          <p:nvPr/>
        </p:nvSpPr>
        <p:spPr>
          <a:xfrm>
            <a:off x="1439113" y="2224809"/>
            <a:ext cx="4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  <p:grpSp>
        <p:nvGrpSpPr>
          <p:cNvPr id="297" name="Group 22">
            <a:extLst>
              <a:ext uri="{FF2B5EF4-FFF2-40B4-BE49-F238E27FC236}">
                <a16:creationId xmlns:a16="http://schemas.microsoft.com/office/drawing/2014/main" id="{9D695B87-9C0F-4740-BE13-22BEAB8AAE07}"/>
              </a:ext>
            </a:extLst>
          </p:cNvPr>
          <p:cNvGrpSpPr/>
          <p:nvPr/>
        </p:nvGrpSpPr>
        <p:grpSpPr>
          <a:xfrm>
            <a:off x="8210726" y="2340724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298" name="Freeform 7">
              <a:extLst>
                <a:ext uri="{FF2B5EF4-FFF2-40B4-BE49-F238E27FC236}">
                  <a16:creationId xmlns:a16="http://schemas.microsoft.com/office/drawing/2014/main" id="{B57AD7AA-2556-422D-818A-88C25E33F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E09E0513-40CC-49C9-B342-08075FC7F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00" name="Group 35">
            <a:extLst>
              <a:ext uri="{FF2B5EF4-FFF2-40B4-BE49-F238E27FC236}">
                <a16:creationId xmlns:a16="http://schemas.microsoft.com/office/drawing/2014/main" id="{29A23B83-9A93-4B80-91D7-954569584B57}"/>
              </a:ext>
            </a:extLst>
          </p:cNvPr>
          <p:cNvGrpSpPr/>
          <p:nvPr/>
        </p:nvGrpSpPr>
        <p:grpSpPr>
          <a:xfrm>
            <a:off x="8855822" y="3003583"/>
            <a:ext cx="87768" cy="456028"/>
            <a:chOff x="-13708063" y="0"/>
            <a:chExt cx="947738" cy="4924425"/>
          </a:xfrm>
          <a:solidFill>
            <a:schemeClr val="bg1"/>
          </a:solidFill>
        </p:grpSpPr>
        <p:sp>
          <p:nvSpPr>
            <p:cNvPr id="301" name="Freeform 7">
              <a:extLst>
                <a:ext uri="{FF2B5EF4-FFF2-40B4-BE49-F238E27FC236}">
                  <a16:creationId xmlns:a16="http://schemas.microsoft.com/office/drawing/2014/main" id="{6A143931-F531-4D23-A6DE-528CBC72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85838" y="0"/>
              <a:ext cx="903288" cy="3505200"/>
            </a:xfrm>
            <a:custGeom>
              <a:avLst/>
              <a:gdLst>
                <a:gd name="T0" fmla="*/ 284 w 569"/>
                <a:gd name="T1" fmla="*/ 0 h 2208"/>
                <a:gd name="T2" fmla="*/ 341 w 569"/>
                <a:gd name="T3" fmla="*/ 6 h 2208"/>
                <a:gd name="T4" fmla="*/ 395 w 569"/>
                <a:gd name="T5" fmla="*/ 24 h 2208"/>
                <a:gd name="T6" fmla="*/ 442 w 569"/>
                <a:gd name="T7" fmla="*/ 49 h 2208"/>
                <a:gd name="T8" fmla="*/ 486 w 569"/>
                <a:gd name="T9" fmla="*/ 83 h 2208"/>
                <a:gd name="T10" fmla="*/ 519 w 569"/>
                <a:gd name="T11" fmla="*/ 127 h 2208"/>
                <a:gd name="T12" fmla="*/ 545 w 569"/>
                <a:gd name="T13" fmla="*/ 175 h 2208"/>
                <a:gd name="T14" fmla="*/ 563 w 569"/>
                <a:gd name="T15" fmla="*/ 228 h 2208"/>
                <a:gd name="T16" fmla="*/ 569 w 569"/>
                <a:gd name="T17" fmla="*/ 286 h 2208"/>
                <a:gd name="T18" fmla="*/ 569 w 569"/>
                <a:gd name="T19" fmla="*/ 1924 h 2208"/>
                <a:gd name="T20" fmla="*/ 563 w 569"/>
                <a:gd name="T21" fmla="*/ 1982 h 2208"/>
                <a:gd name="T22" fmla="*/ 545 w 569"/>
                <a:gd name="T23" fmla="*/ 2036 h 2208"/>
                <a:gd name="T24" fmla="*/ 519 w 569"/>
                <a:gd name="T25" fmla="*/ 2083 h 2208"/>
                <a:gd name="T26" fmla="*/ 486 w 569"/>
                <a:gd name="T27" fmla="*/ 2125 h 2208"/>
                <a:gd name="T28" fmla="*/ 442 w 569"/>
                <a:gd name="T29" fmla="*/ 2161 h 2208"/>
                <a:gd name="T30" fmla="*/ 395 w 569"/>
                <a:gd name="T31" fmla="*/ 2187 h 2208"/>
                <a:gd name="T32" fmla="*/ 341 w 569"/>
                <a:gd name="T33" fmla="*/ 2202 h 2208"/>
                <a:gd name="T34" fmla="*/ 284 w 569"/>
                <a:gd name="T35" fmla="*/ 2208 h 2208"/>
                <a:gd name="T36" fmla="*/ 228 w 569"/>
                <a:gd name="T37" fmla="*/ 2202 h 2208"/>
                <a:gd name="T38" fmla="*/ 174 w 569"/>
                <a:gd name="T39" fmla="*/ 2187 h 2208"/>
                <a:gd name="T40" fmla="*/ 125 w 569"/>
                <a:gd name="T41" fmla="*/ 2161 h 2208"/>
                <a:gd name="T42" fmla="*/ 83 w 569"/>
                <a:gd name="T43" fmla="*/ 2125 h 2208"/>
                <a:gd name="T44" fmla="*/ 50 w 569"/>
                <a:gd name="T45" fmla="*/ 2083 h 2208"/>
                <a:gd name="T46" fmla="*/ 24 w 569"/>
                <a:gd name="T47" fmla="*/ 2036 h 2208"/>
                <a:gd name="T48" fmla="*/ 6 w 569"/>
                <a:gd name="T49" fmla="*/ 1982 h 2208"/>
                <a:gd name="T50" fmla="*/ 0 w 569"/>
                <a:gd name="T51" fmla="*/ 1924 h 2208"/>
                <a:gd name="T52" fmla="*/ 0 w 569"/>
                <a:gd name="T53" fmla="*/ 286 h 2208"/>
                <a:gd name="T54" fmla="*/ 6 w 569"/>
                <a:gd name="T55" fmla="*/ 228 h 2208"/>
                <a:gd name="T56" fmla="*/ 24 w 569"/>
                <a:gd name="T57" fmla="*/ 175 h 2208"/>
                <a:gd name="T58" fmla="*/ 50 w 569"/>
                <a:gd name="T59" fmla="*/ 127 h 2208"/>
                <a:gd name="T60" fmla="*/ 83 w 569"/>
                <a:gd name="T61" fmla="*/ 83 h 2208"/>
                <a:gd name="T62" fmla="*/ 125 w 569"/>
                <a:gd name="T63" fmla="*/ 49 h 2208"/>
                <a:gd name="T64" fmla="*/ 174 w 569"/>
                <a:gd name="T65" fmla="*/ 24 h 2208"/>
                <a:gd name="T66" fmla="*/ 228 w 569"/>
                <a:gd name="T67" fmla="*/ 6 h 2208"/>
                <a:gd name="T68" fmla="*/ 284 w 569"/>
                <a:gd name="T69" fmla="*/ 0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9" h="2208">
                  <a:moveTo>
                    <a:pt x="284" y="0"/>
                  </a:moveTo>
                  <a:lnTo>
                    <a:pt x="341" y="6"/>
                  </a:lnTo>
                  <a:lnTo>
                    <a:pt x="395" y="24"/>
                  </a:lnTo>
                  <a:lnTo>
                    <a:pt x="442" y="49"/>
                  </a:lnTo>
                  <a:lnTo>
                    <a:pt x="486" y="83"/>
                  </a:lnTo>
                  <a:lnTo>
                    <a:pt x="519" y="127"/>
                  </a:lnTo>
                  <a:lnTo>
                    <a:pt x="545" y="175"/>
                  </a:lnTo>
                  <a:lnTo>
                    <a:pt x="563" y="228"/>
                  </a:lnTo>
                  <a:lnTo>
                    <a:pt x="569" y="286"/>
                  </a:lnTo>
                  <a:lnTo>
                    <a:pt x="569" y="1924"/>
                  </a:lnTo>
                  <a:lnTo>
                    <a:pt x="563" y="1982"/>
                  </a:lnTo>
                  <a:lnTo>
                    <a:pt x="545" y="2036"/>
                  </a:lnTo>
                  <a:lnTo>
                    <a:pt x="519" y="2083"/>
                  </a:lnTo>
                  <a:lnTo>
                    <a:pt x="486" y="2125"/>
                  </a:lnTo>
                  <a:lnTo>
                    <a:pt x="442" y="2161"/>
                  </a:lnTo>
                  <a:lnTo>
                    <a:pt x="395" y="2187"/>
                  </a:lnTo>
                  <a:lnTo>
                    <a:pt x="341" y="2202"/>
                  </a:lnTo>
                  <a:lnTo>
                    <a:pt x="284" y="2208"/>
                  </a:lnTo>
                  <a:lnTo>
                    <a:pt x="228" y="2202"/>
                  </a:lnTo>
                  <a:lnTo>
                    <a:pt x="174" y="2187"/>
                  </a:lnTo>
                  <a:lnTo>
                    <a:pt x="125" y="2161"/>
                  </a:lnTo>
                  <a:lnTo>
                    <a:pt x="83" y="2125"/>
                  </a:lnTo>
                  <a:lnTo>
                    <a:pt x="50" y="2083"/>
                  </a:lnTo>
                  <a:lnTo>
                    <a:pt x="24" y="2036"/>
                  </a:lnTo>
                  <a:lnTo>
                    <a:pt x="6" y="1982"/>
                  </a:lnTo>
                  <a:lnTo>
                    <a:pt x="0" y="1924"/>
                  </a:lnTo>
                  <a:lnTo>
                    <a:pt x="0" y="286"/>
                  </a:lnTo>
                  <a:lnTo>
                    <a:pt x="6" y="228"/>
                  </a:lnTo>
                  <a:lnTo>
                    <a:pt x="24" y="175"/>
                  </a:lnTo>
                  <a:lnTo>
                    <a:pt x="50" y="127"/>
                  </a:lnTo>
                  <a:lnTo>
                    <a:pt x="83" y="83"/>
                  </a:lnTo>
                  <a:lnTo>
                    <a:pt x="125" y="49"/>
                  </a:lnTo>
                  <a:lnTo>
                    <a:pt x="174" y="24"/>
                  </a:lnTo>
                  <a:lnTo>
                    <a:pt x="228" y="6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8">
              <a:extLst>
                <a:ext uri="{FF2B5EF4-FFF2-40B4-BE49-F238E27FC236}">
                  <a16:creationId xmlns:a16="http://schemas.microsoft.com/office/drawing/2014/main" id="{196BBF6A-29E3-4FA3-AB76-E1040B910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08063" y="3975100"/>
              <a:ext cx="947738" cy="949325"/>
            </a:xfrm>
            <a:custGeom>
              <a:avLst/>
              <a:gdLst>
                <a:gd name="T0" fmla="*/ 298 w 597"/>
                <a:gd name="T1" fmla="*/ 0 h 598"/>
                <a:gd name="T2" fmla="*/ 359 w 597"/>
                <a:gd name="T3" fmla="*/ 6 h 598"/>
                <a:gd name="T4" fmla="*/ 414 w 597"/>
                <a:gd name="T5" fmla="*/ 22 h 598"/>
                <a:gd name="T6" fmla="*/ 466 w 597"/>
                <a:gd name="T7" fmla="*/ 50 h 598"/>
                <a:gd name="T8" fmla="*/ 510 w 597"/>
                <a:gd name="T9" fmla="*/ 88 h 598"/>
                <a:gd name="T10" fmla="*/ 545 w 597"/>
                <a:gd name="T11" fmla="*/ 131 h 598"/>
                <a:gd name="T12" fmla="*/ 573 w 597"/>
                <a:gd name="T13" fmla="*/ 183 h 598"/>
                <a:gd name="T14" fmla="*/ 591 w 597"/>
                <a:gd name="T15" fmla="*/ 239 h 598"/>
                <a:gd name="T16" fmla="*/ 597 w 597"/>
                <a:gd name="T17" fmla="*/ 298 h 598"/>
                <a:gd name="T18" fmla="*/ 591 w 597"/>
                <a:gd name="T19" fmla="*/ 360 h 598"/>
                <a:gd name="T20" fmla="*/ 573 w 597"/>
                <a:gd name="T21" fmla="*/ 415 h 598"/>
                <a:gd name="T22" fmla="*/ 545 w 597"/>
                <a:gd name="T23" fmla="*/ 467 h 598"/>
                <a:gd name="T24" fmla="*/ 510 w 597"/>
                <a:gd name="T25" fmla="*/ 511 h 598"/>
                <a:gd name="T26" fmla="*/ 466 w 597"/>
                <a:gd name="T27" fmla="*/ 547 h 598"/>
                <a:gd name="T28" fmla="*/ 414 w 597"/>
                <a:gd name="T29" fmla="*/ 574 h 598"/>
                <a:gd name="T30" fmla="*/ 359 w 597"/>
                <a:gd name="T31" fmla="*/ 592 h 598"/>
                <a:gd name="T32" fmla="*/ 298 w 597"/>
                <a:gd name="T33" fmla="*/ 598 h 598"/>
                <a:gd name="T34" fmla="*/ 238 w 597"/>
                <a:gd name="T35" fmla="*/ 592 h 598"/>
                <a:gd name="T36" fmla="*/ 183 w 597"/>
                <a:gd name="T37" fmla="*/ 574 h 598"/>
                <a:gd name="T38" fmla="*/ 131 w 597"/>
                <a:gd name="T39" fmla="*/ 547 h 598"/>
                <a:gd name="T40" fmla="*/ 87 w 597"/>
                <a:gd name="T41" fmla="*/ 511 h 598"/>
                <a:gd name="T42" fmla="*/ 50 w 597"/>
                <a:gd name="T43" fmla="*/ 467 h 598"/>
                <a:gd name="T44" fmla="*/ 24 w 597"/>
                <a:gd name="T45" fmla="*/ 415 h 598"/>
                <a:gd name="T46" fmla="*/ 6 w 597"/>
                <a:gd name="T47" fmla="*/ 360 h 598"/>
                <a:gd name="T48" fmla="*/ 0 w 597"/>
                <a:gd name="T49" fmla="*/ 298 h 598"/>
                <a:gd name="T50" fmla="*/ 6 w 597"/>
                <a:gd name="T51" fmla="*/ 239 h 598"/>
                <a:gd name="T52" fmla="*/ 24 w 597"/>
                <a:gd name="T53" fmla="*/ 183 h 598"/>
                <a:gd name="T54" fmla="*/ 50 w 597"/>
                <a:gd name="T55" fmla="*/ 131 h 598"/>
                <a:gd name="T56" fmla="*/ 87 w 597"/>
                <a:gd name="T57" fmla="*/ 88 h 598"/>
                <a:gd name="T58" fmla="*/ 131 w 597"/>
                <a:gd name="T59" fmla="*/ 50 h 598"/>
                <a:gd name="T60" fmla="*/ 183 w 597"/>
                <a:gd name="T61" fmla="*/ 22 h 598"/>
                <a:gd name="T62" fmla="*/ 238 w 597"/>
                <a:gd name="T63" fmla="*/ 6 h 598"/>
                <a:gd name="T64" fmla="*/ 298 w 597"/>
                <a:gd name="T6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7" h="598">
                  <a:moveTo>
                    <a:pt x="298" y="0"/>
                  </a:moveTo>
                  <a:lnTo>
                    <a:pt x="359" y="6"/>
                  </a:lnTo>
                  <a:lnTo>
                    <a:pt x="414" y="22"/>
                  </a:lnTo>
                  <a:lnTo>
                    <a:pt x="466" y="50"/>
                  </a:lnTo>
                  <a:lnTo>
                    <a:pt x="510" y="88"/>
                  </a:lnTo>
                  <a:lnTo>
                    <a:pt x="545" y="131"/>
                  </a:lnTo>
                  <a:lnTo>
                    <a:pt x="573" y="183"/>
                  </a:lnTo>
                  <a:lnTo>
                    <a:pt x="591" y="239"/>
                  </a:lnTo>
                  <a:lnTo>
                    <a:pt x="597" y="298"/>
                  </a:lnTo>
                  <a:lnTo>
                    <a:pt x="591" y="360"/>
                  </a:lnTo>
                  <a:lnTo>
                    <a:pt x="573" y="415"/>
                  </a:lnTo>
                  <a:lnTo>
                    <a:pt x="545" y="467"/>
                  </a:lnTo>
                  <a:lnTo>
                    <a:pt x="510" y="511"/>
                  </a:lnTo>
                  <a:lnTo>
                    <a:pt x="466" y="547"/>
                  </a:lnTo>
                  <a:lnTo>
                    <a:pt x="414" y="574"/>
                  </a:lnTo>
                  <a:lnTo>
                    <a:pt x="359" y="592"/>
                  </a:lnTo>
                  <a:lnTo>
                    <a:pt x="298" y="598"/>
                  </a:lnTo>
                  <a:lnTo>
                    <a:pt x="238" y="592"/>
                  </a:lnTo>
                  <a:lnTo>
                    <a:pt x="183" y="574"/>
                  </a:lnTo>
                  <a:lnTo>
                    <a:pt x="131" y="547"/>
                  </a:lnTo>
                  <a:lnTo>
                    <a:pt x="87" y="511"/>
                  </a:lnTo>
                  <a:lnTo>
                    <a:pt x="50" y="467"/>
                  </a:lnTo>
                  <a:lnTo>
                    <a:pt x="24" y="415"/>
                  </a:lnTo>
                  <a:lnTo>
                    <a:pt x="6" y="360"/>
                  </a:lnTo>
                  <a:lnTo>
                    <a:pt x="0" y="298"/>
                  </a:lnTo>
                  <a:lnTo>
                    <a:pt x="6" y="239"/>
                  </a:lnTo>
                  <a:lnTo>
                    <a:pt x="24" y="183"/>
                  </a:lnTo>
                  <a:lnTo>
                    <a:pt x="50" y="131"/>
                  </a:lnTo>
                  <a:lnTo>
                    <a:pt x="87" y="88"/>
                  </a:lnTo>
                  <a:lnTo>
                    <a:pt x="131" y="50"/>
                  </a:lnTo>
                  <a:lnTo>
                    <a:pt x="183" y="22"/>
                  </a:lnTo>
                  <a:lnTo>
                    <a:pt x="238" y="6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03" name="Oval 48">
            <a:extLst>
              <a:ext uri="{FF2B5EF4-FFF2-40B4-BE49-F238E27FC236}">
                <a16:creationId xmlns:a16="http://schemas.microsoft.com/office/drawing/2014/main" id="{B67B7E88-D91F-484B-8CDD-FF40718EFD91}"/>
              </a:ext>
            </a:extLst>
          </p:cNvPr>
          <p:cNvSpPr>
            <a:spLocks noChangeAspect="1"/>
          </p:cNvSpPr>
          <p:nvPr/>
        </p:nvSpPr>
        <p:spPr>
          <a:xfrm>
            <a:off x="6211836" y="1692874"/>
            <a:ext cx="1987200" cy="1987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4" name="Freeform 7">
            <a:extLst>
              <a:ext uri="{FF2B5EF4-FFF2-40B4-BE49-F238E27FC236}">
                <a16:creationId xmlns:a16="http://schemas.microsoft.com/office/drawing/2014/main" id="{C4D5CF45-B7E5-48F0-9620-FA574CC3DE8D}"/>
              </a:ext>
            </a:extLst>
          </p:cNvPr>
          <p:cNvSpPr>
            <a:spLocks noEditPoints="1"/>
          </p:cNvSpPr>
          <p:nvPr/>
        </p:nvSpPr>
        <p:spPr bwMode="auto">
          <a:xfrm>
            <a:off x="6893714" y="2241009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5" name="TextBox 51">
            <a:extLst>
              <a:ext uri="{FF2B5EF4-FFF2-40B4-BE49-F238E27FC236}">
                <a16:creationId xmlns:a16="http://schemas.microsoft.com/office/drawing/2014/main" id="{8AC3C228-5ABC-4347-AD89-18553BC15AFF}"/>
              </a:ext>
            </a:extLst>
          </p:cNvPr>
          <p:cNvSpPr txBox="1"/>
          <p:nvPr/>
        </p:nvSpPr>
        <p:spPr>
          <a:xfrm>
            <a:off x="6343901" y="2904568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85 k€</a:t>
            </a:r>
          </a:p>
        </p:txBody>
      </p:sp>
      <p:sp>
        <p:nvSpPr>
          <p:cNvPr id="306" name="ZoneTexte 305">
            <a:extLst>
              <a:ext uri="{FF2B5EF4-FFF2-40B4-BE49-F238E27FC236}">
                <a16:creationId xmlns:a16="http://schemas.microsoft.com/office/drawing/2014/main" id="{7214E74B-9627-460D-8663-4846246E69DF}"/>
              </a:ext>
            </a:extLst>
          </p:cNvPr>
          <p:cNvSpPr txBox="1"/>
          <p:nvPr/>
        </p:nvSpPr>
        <p:spPr>
          <a:xfrm>
            <a:off x="6999662" y="2446894"/>
            <a:ext cx="4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  <p:sp>
        <p:nvSpPr>
          <p:cNvPr id="312" name="TextBox 21">
            <a:extLst>
              <a:ext uri="{FF2B5EF4-FFF2-40B4-BE49-F238E27FC236}">
                <a16:creationId xmlns:a16="http://schemas.microsoft.com/office/drawing/2014/main" id="{E123EA38-6760-41F1-84F8-5390966B1BD7}"/>
              </a:ext>
            </a:extLst>
          </p:cNvPr>
          <p:cNvSpPr txBox="1"/>
          <p:nvPr/>
        </p:nvSpPr>
        <p:spPr>
          <a:xfrm>
            <a:off x="6350888" y="1155852"/>
            <a:ext cx="327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Prospects non identifiés </a:t>
            </a:r>
          </a:p>
        </p:txBody>
      </p:sp>
      <p:sp>
        <p:nvSpPr>
          <p:cNvPr id="313" name="TextBox 21">
            <a:extLst>
              <a:ext uri="{FF2B5EF4-FFF2-40B4-BE49-F238E27FC236}">
                <a16:creationId xmlns:a16="http://schemas.microsoft.com/office/drawing/2014/main" id="{79C10DA7-1A97-44E5-9A85-783479C39657}"/>
              </a:ext>
            </a:extLst>
          </p:cNvPr>
          <p:cNvSpPr txBox="1"/>
          <p:nvPr/>
        </p:nvSpPr>
        <p:spPr>
          <a:xfrm>
            <a:off x="6092277" y="3589666"/>
            <a:ext cx="4761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err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Cible</a:t>
            </a:r>
            <a:r>
              <a:rPr lang="en-IN" sz="2000" b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: </a:t>
            </a:r>
            <a:r>
              <a:rPr lang="en-IN" sz="2000" b="1">
                <a:solidFill>
                  <a:srgbClr val="FF0000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Export 	BD </a:t>
            </a:r>
            <a:r>
              <a:rPr lang="en-IN" sz="2000" b="1" err="1">
                <a:solidFill>
                  <a:srgbClr val="FF0000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externalisée</a:t>
            </a:r>
            <a:r>
              <a:rPr lang="en-IN" sz="2000" b="1">
                <a:solidFill>
                  <a:srgbClr val="FF0000"/>
                </a:solidFill>
                <a:latin typeface="Abadi" panose="020B0604020104020204" pitchFamily="34" charset="0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D25E573E-59F4-4F58-AF9A-4E3DD06AC465}"/>
              </a:ext>
            </a:extLst>
          </p:cNvPr>
          <p:cNvSpPr/>
          <p:nvPr/>
        </p:nvSpPr>
        <p:spPr>
          <a:xfrm>
            <a:off x="11474553" y="6381328"/>
            <a:ext cx="596523" cy="30775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r>
              <a:rPr lang="en-US" sz="1400" b="1">
                <a:ln w="0"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</a:rPr>
              <a:t>12</a:t>
            </a: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589CACE0-060B-487B-8D19-08DB8DA90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693" y="4055523"/>
            <a:ext cx="1205337" cy="115339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4EA14EA-71CF-4910-AA4F-892C214F88B2}"/>
              </a:ext>
            </a:extLst>
          </p:cNvPr>
          <p:cNvSpPr/>
          <p:nvPr/>
        </p:nvSpPr>
        <p:spPr>
          <a:xfrm>
            <a:off x="10530111" y="4424581"/>
            <a:ext cx="108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063">
              <a:defRPr/>
            </a:pPr>
            <a:r>
              <a:rPr lang="fr-FR" b="1">
                <a:solidFill>
                  <a:schemeClr val="accent1"/>
                </a:solidFill>
                <a:latin typeface="Abadi" panose="020B0604020104020204" pitchFamily="34" charset="0"/>
              </a:rPr>
              <a:t>&gt;30%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DDEBE9-C913-4378-BC35-48AA3F372E47}"/>
              </a:ext>
            </a:extLst>
          </p:cNvPr>
          <p:cNvSpPr txBox="1"/>
          <p:nvPr/>
        </p:nvSpPr>
        <p:spPr>
          <a:xfrm>
            <a:off x="549796" y="3975942"/>
            <a:ext cx="244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Réel : 804k€  </a:t>
            </a:r>
            <a:r>
              <a:rPr lang="fr-FR" sz="2000">
                <a:solidFill>
                  <a:schemeClr val="accent6">
                    <a:lumMod val="75000"/>
                  </a:schemeClr>
                </a:solidFill>
              </a:rPr>
              <a:t>85%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33DF03D-BD7A-4E4B-8ED2-1DADBEB5F8C0}"/>
              </a:ext>
            </a:extLst>
          </p:cNvPr>
          <p:cNvSpPr txBox="1"/>
          <p:nvPr/>
        </p:nvSpPr>
        <p:spPr>
          <a:xfrm>
            <a:off x="6846096" y="3971684"/>
            <a:ext cx="22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Réel : 17k€ </a:t>
            </a:r>
            <a:r>
              <a:rPr lang="fr-FR" sz="2000">
                <a:solidFill>
                  <a:schemeClr val="accent6">
                    <a:lumMod val="75000"/>
                  </a:schemeClr>
                </a:solidFill>
              </a:rPr>
              <a:t>7%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95DBED5-E248-4E13-A6D5-70876F657F15}"/>
              </a:ext>
            </a:extLst>
          </p:cNvPr>
          <p:cNvSpPr txBox="1"/>
          <p:nvPr/>
        </p:nvSpPr>
        <p:spPr>
          <a:xfrm>
            <a:off x="3354346" y="3975804"/>
            <a:ext cx="226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6">
                    <a:lumMod val="75000"/>
                  </a:schemeClr>
                </a:solidFill>
              </a:rPr>
              <a:t>Réel : 68k€ </a:t>
            </a:r>
            <a:r>
              <a:rPr lang="fr-FR" sz="2000">
                <a:solidFill>
                  <a:schemeClr val="accent6">
                    <a:lumMod val="75000"/>
                  </a:schemeClr>
                </a:solidFill>
              </a:rPr>
              <a:t>59%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EA72205-C81C-4DA4-8607-ED5E281ED207}"/>
              </a:ext>
            </a:extLst>
          </p:cNvPr>
          <p:cNvSpPr txBox="1"/>
          <p:nvPr/>
        </p:nvSpPr>
        <p:spPr>
          <a:xfrm>
            <a:off x="10419185" y="4130419"/>
            <a:ext cx="1698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Réel : 24%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EC2E9BB4-1689-4BE5-B63D-21CBE32083E4}"/>
              </a:ext>
            </a:extLst>
          </p:cNvPr>
          <p:cNvSpPr txBox="1"/>
          <p:nvPr/>
        </p:nvSpPr>
        <p:spPr>
          <a:xfrm>
            <a:off x="4606954" y="5180375"/>
            <a:ext cx="357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6"/>
                </a:solidFill>
              </a:rPr>
              <a:t>Réel : CDMO &amp; </a:t>
            </a:r>
            <a:r>
              <a:rPr lang="fr-FR">
                <a:solidFill>
                  <a:srgbClr val="FFC000"/>
                </a:solidFill>
              </a:rPr>
              <a:t>NUTRA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F91008-DA91-8CB7-ACCA-160A3069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17" y="4460085"/>
            <a:ext cx="6072142" cy="1030313"/>
          </a:xfrm>
          <a:prstGeom prst="rect">
            <a:avLst/>
          </a:prstGeom>
        </p:spPr>
      </p:pic>
      <p:sp>
        <p:nvSpPr>
          <p:cNvPr id="6" name="Rectangle : coins arrondis 7">
            <a:extLst>
              <a:ext uri="{FF2B5EF4-FFF2-40B4-BE49-F238E27FC236}">
                <a16:creationId xmlns:a16="http://schemas.microsoft.com/office/drawing/2014/main" id="{6EF1B47E-A808-3AB1-0B94-7C9D3F5AB458}"/>
              </a:ext>
            </a:extLst>
          </p:cNvPr>
          <p:cNvSpPr/>
          <p:nvPr/>
        </p:nvSpPr>
        <p:spPr>
          <a:xfrm>
            <a:off x="0" y="5635061"/>
            <a:ext cx="12188826" cy="12304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Clients existants I Grands comptes pas de commandes : </a:t>
            </a:r>
            <a:r>
              <a:rPr lang="fr-FR" sz="1600" b="1" err="1">
                <a:solidFill>
                  <a:schemeClr val="tx1"/>
                </a:solidFill>
                <a:sym typeface="Wingdings" panose="05000000000000000000" pitchFamily="2" charset="2"/>
              </a:rPr>
              <a:t>Atlanthera</a:t>
            </a: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, Mithra, </a:t>
            </a:r>
            <a:r>
              <a:rPr lang="fr-FR" sz="1600" b="1" err="1">
                <a:solidFill>
                  <a:schemeClr val="tx1"/>
                </a:solidFill>
                <a:sym typeface="Wingdings" panose="05000000000000000000" pitchFamily="2" charset="2"/>
              </a:rPr>
              <a:t>Teoxane</a:t>
            </a: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, Servier 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 </a:t>
            </a:r>
            <a:r>
              <a:rPr lang="fr-FR" sz="1600" b="1" err="1">
                <a:solidFill>
                  <a:schemeClr val="tx1"/>
                </a:solidFill>
                <a:sym typeface="Symbol" panose="05050102010706020507" pitchFamily="18" charset="2"/>
              </a:rPr>
              <a:t>prev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 PDC 185k€</a:t>
            </a: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Peu de nouveaux clients I Faible conversion chez les Prospects identifiés &amp; non identifiés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Prospection à froid qui n’a pas encore porté ses fruits en 2023</a:t>
            </a:r>
            <a:endParaRPr lang="fr-FR" sz="1600" b="1">
              <a:solidFill>
                <a:schemeClr val="tx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PDC Export forte baisse sur T4</a:t>
            </a:r>
          </a:p>
        </p:txBody>
      </p:sp>
      <p:sp>
        <p:nvSpPr>
          <p:cNvPr id="3" name="Oval 48">
            <a:extLst>
              <a:ext uri="{FF2B5EF4-FFF2-40B4-BE49-F238E27FC236}">
                <a16:creationId xmlns:a16="http://schemas.microsoft.com/office/drawing/2014/main" id="{D9CA17C1-A6E0-2CFA-ECFE-B0301D0E5876}"/>
              </a:ext>
            </a:extLst>
          </p:cNvPr>
          <p:cNvSpPr>
            <a:spLocks noChangeAspect="1"/>
          </p:cNvSpPr>
          <p:nvPr/>
        </p:nvSpPr>
        <p:spPr>
          <a:xfrm>
            <a:off x="8201165" y="1692018"/>
            <a:ext cx="1987200" cy="1987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29E2DF-0F0D-7545-DF0F-C1563A7BA3B5}"/>
              </a:ext>
            </a:extLst>
          </p:cNvPr>
          <p:cNvSpPr>
            <a:spLocks noEditPoints="1"/>
          </p:cNvSpPr>
          <p:nvPr/>
        </p:nvSpPr>
        <p:spPr bwMode="auto">
          <a:xfrm>
            <a:off x="8904249" y="2221441"/>
            <a:ext cx="586952" cy="684000"/>
          </a:xfrm>
          <a:custGeom>
            <a:avLst/>
            <a:gdLst>
              <a:gd name="T0" fmla="*/ 1910 w 5286"/>
              <a:gd name="T1" fmla="*/ 1957 h 6159"/>
              <a:gd name="T2" fmla="*/ 1590 w 5286"/>
              <a:gd name="T3" fmla="*/ 2236 h 6159"/>
              <a:gd name="T4" fmla="*/ 1199 w 5286"/>
              <a:gd name="T5" fmla="*/ 2653 h 6159"/>
              <a:gd name="T6" fmla="*/ 612 w 5286"/>
              <a:gd name="T7" fmla="*/ 3579 h 6159"/>
              <a:gd name="T8" fmla="*/ 333 w 5286"/>
              <a:gd name="T9" fmla="*/ 4560 h 6159"/>
              <a:gd name="T10" fmla="*/ 359 w 5286"/>
              <a:gd name="T11" fmla="*/ 5266 h 6159"/>
              <a:gd name="T12" fmla="*/ 638 w 5286"/>
              <a:gd name="T13" fmla="*/ 5657 h 6159"/>
              <a:gd name="T14" fmla="*/ 1089 w 5286"/>
              <a:gd name="T15" fmla="*/ 5846 h 6159"/>
              <a:gd name="T16" fmla="*/ 4375 w 5286"/>
              <a:gd name="T17" fmla="*/ 5807 h 6159"/>
              <a:gd name="T18" fmla="*/ 4751 w 5286"/>
              <a:gd name="T19" fmla="*/ 5560 h 6159"/>
              <a:gd name="T20" fmla="*/ 4957 w 5286"/>
              <a:gd name="T21" fmla="*/ 5157 h 6159"/>
              <a:gd name="T22" fmla="*/ 4922 w 5286"/>
              <a:gd name="T23" fmla="*/ 4359 h 6159"/>
              <a:gd name="T24" fmla="*/ 4579 w 5286"/>
              <a:gd name="T25" fmla="*/ 3388 h 6159"/>
              <a:gd name="T26" fmla="*/ 4005 w 5286"/>
              <a:gd name="T27" fmla="*/ 2560 h 6159"/>
              <a:gd name="T28" fmla="*/ 3623 w 5286"/>
              <a:gd name="T29" fmla="*/ 2168 h 6159"/>
              <a:gd name="T30" fmla="*/ 3324 w 5286"/>
              <a:gd name="T31" fmla="*/ 1917 h 6159"/>
              <a:gd name="T32" fmla="*/ 3541 w 5286"/>
              <a:gd name="T33" fmla="*/ 303 h 6159"/>
              <a:gd name="T34" fmla="*/ 3161 w 5286"/>
              <a:gd name="T35" fmla="*/ 412 h 6159"/>
              <a:gd name="T36" fmla="*/ 2806 w 5286"/>
              <a:gd name="T37" fmla="*/ 524 h 6159"/>
              <a:gd name="T38" fmla="*/ 2441 w 5286"/>
              <a:gd name="T39" fmla="*/ 457 h 6159"/>
              <a:gd name="T40" fmla="*/ 1975 w 5286"/>
              <a:gd name="T41" fmla="*/ 339 h 6159"/>
              <a:gd name="T42" fmla="*/ 1583 w 5286"/>
              <a:gd name="T43" fmla="*/ 414 h 6159"/>
              <a:gd name="T44" fmla="*/ 3788 w 5286"/>
              <a:gd name="T45" fmla="*/ 389 h 6159"/>
              <a:gd name="T46" fmla="*/ 3571 w 5286"/>
              <a:gd name="T47" fmla="*/ 305 h 6159"/>
              <a:gd name="T48" fmla="*/ 3788 w 5286"/>
              <a:gd name="T49" fmla="*/ 45 h 6159"/>
              <a:gd name="T50" fmla="*/ 4112 w 5286"/>
              <a:gd name="T51" fmla="*/ 271 h 6159"/>
              <a:gd name="T52" fmla="*/ 4117 w 5286"/>
              <a:gd name="T53" fmla="*/ 427 h 6159"/>
              <a:gd name="T54" fmla="*/ 3687 w 5286"/>
              <a:gd name="T55" fmla="*/ 1814 h 6159"/>
              <a:gd name="T56" fmla="*/ 4065 w 5286"/>
              <a:gd name="T57" fmla="*/ 2168 h 6159"/>
              <a:gd name="T58" fmla="*/ 4579 w 5286"/>
              <a:gd name="T59" fmla="*/ 2794 h 6159"/>
              <a:gd name="T60" fmla="*/ 5062 w 5286"/>
              <a:gd name="T61" fmla="*/ 3719 h 6159"/>
              <a:gd name="T62" fmla="*/ 5281 w 5286"/>
              <a:gd name="T63" fmla="*/ 4756 h 6159"/>
              <a:gd name="T64" fmla="*/ 5204 w 5286"/>
              <a:gd name="T65" fmla="*/ 5406 h 6159"/>
              <a:gd name="T66" fmla="*/ 4899 w 5286"/>
              <a:gd name="T67" fmla="*/ 5848 h 6159"/>
              <a:gd name="T68" fmla="*/ 4430 w 5286"/>
              <a:gd name="T69" fmla="*/ 6112 h 6159"/>
              <a:gd name="T70" fmla="*/ 1077 w 5286"/>
              <a:gd name="T71" fmla="*/ 6155 h 6159"/>
              <a:gd name="T72" fmla="*/ 559 w 5286"/>
              <a:gd name="T73" fmla="*/ 5977 h 6159"/>
              <a:gd name="T74" fmla="*/ 181 w 5286"/>
              <a:gd name="T75" fmla="*/ 5599 h 6159"/>
              <a:gd name="T76" fmla="*/ 6 w 5286"/>
              <a:gd name="T77" fmla="*/ 5082 h 6159"/>
              <a:gd name="T78" fmla="*/ 99 w 5286"/>
              <a:gd name="T79" fmla="*/ 4129 h 6159"/>
              <a:gd name="T80" fmla="*/ 486 w 5286"/>
              <a:gd name="T81" fmla="*/ 3150 h 6159"/>
              <a:gd name="T82" fmla="*/ 1061 w 5286"/>
              <a:gd name="T83" fmla="*/ 2343 h 6159"/>
              <a:gd name="T84" fmla="*/ 1489 w 5286"/>
              <a:gd name="T85" fmla="*/ 1912 h 6159"/>
              <a:gd name="T86" fmla="*/ 1811 w 5286"/>
              <a:gd name="T87" fmla="*/ 1648 h 6159"/>
              <a:gd name="T88" fmla="*/ 1089 w 5286"/>
              <a:gd name="T89" fmla="*/ 451 h 6159"/>
              <a:gd name="T90" fmla="*/ 1397 w 5286"/>
              <a:gd name="T91" fmla="*/ 168 h 6159"/>
              <a:gd name="T92" fmla="*/ 1895 w 5286"/>
              <a:gd name="T93" fmla="*/ 30 h 6159"/>
              <a:gd name="T94" fmla="*/ 2415 w 5286"/>
              <a:gd name="T95" fmla="*/ 125 h 6159"/>
              <a:gd name="T96" fmla="*/ 2778 w 5286"/>
              <a:gd name="T97" fmla="*/ 219 h 6159"/>
              <a:gd name="T98" fmla="*/ 3045 w 5286"/>
              <a:gd name="T99" fmla="*/ 129 h 6159"/>
              <a:gd name="T100" fmla="*/ 3451 w 5286"/>
              <a:gd name="T101" fmla="*/ 5 h 6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286" h="6159">
                <a:moveTo>
                  <a:pt x="2067" y="1839"/>
                </a:moveTo>
                <a:lnTo>
                  <a:pt x="2039" y="1859"/>
                </a:lnTo>
                <a:lnTo>
                  <a:pt x="2003" y="1886"/>
                </a:lnTo>
                <a:lnTo>
                  <a:pt x="1960" y="1917"/>
                </a:lnTo>
                <a:lnTo>
                  <a:pt x="1910" y="1957"/>
                </a:lnTo>
                <a:lnTo>
                  <a:pt x="1856" y="2002"/>
                </a:lnTo>
                <a:lnTo>
                  <a:pt x="1796" y="2050"/>
                </a:lnTo>
                <a:lnTo>
                  <a:pt x="1730" y="2107"/>
                </a:lnTo>
                <a:lnTo>
                  <a:pt x="1661" y="2168"/>
                </a:lnTo>
                <a:lnTo>
                  <a:pt x="1590" y="2236"/>
                </a:lnTo>
                <a:lnTo>
                  <a:pt x="1515" y="2309"/>
                </a:lnTo>
                <a:lnTo>
                  <a:pt x="1437" y="2386"/>
                </a:lnTo>
                <a:lnTo>
                  <a:pt x="1358" y="2470"/>
                </a:lnTo>
                <a:lnTo>
                  <a:pt x="1280" y="2560"/>
                </a:lnTo>
                <a:lnTo>
                  <a:pt x="1199" y="2653"/>
                </a:lnTo>
                <a:lnTo>
                  <a:pt x="1057" y="2833"/>
                </a:lnTo>
                <a:lnTo>
                  <a:pt x="928" y="3015"/>
                </a:lnTo>
                <a:lnTo>
                  <a:pt x="810" y="3200"/>
                </a:lnTo>
                <a:lnTo>
                  <a:pt x="705" y="3388"/>
                </a:lnTo>
                <a:lnTo>
                  <a:pt x="612" y="3579"/>
                </a:lnTo>
                <a:lnTo>
                  <a:pt x="531" y="3770"/>
                </a:lnTo>
                <a:lnTo>
                  <a:pt x="464" y="3964"/>
                </a:lnTo>
                <a:lnTo>
                  <a:pt x="408" y="4161"/>
                </a:lnTo>
                <a:lnTo>
                  <a:pt x="363" y="4359"/>
                </a:lnTo>
                <a:lnTo>
                  <a:pt x="333" y="4560"/>
                </a:lnTo>
                <a:lnTo>
                  <a:pt x="314" y="4764"/>
                </a:lnTo>
                <a:lnTo>
                  <a:pt x="307" y="4968"/>
                </a:lnTo>
                <a:lnTo>
                  <a:pt x="312" y="5071"/>
                </a:lnTo>
                <a:lnTo>
                  <a:pt x="331" y="5170"/>
                </a:lnTo>
                <a:lnTo>
                  <a:pt x="359" y="5266"/>
                </a:lnTo>
                <a:lnTo>
                  <a:pt x="397" y="5356"/>
                </a:lnTo>
                <a:lnTo>
                  <a:pt x="445" y="5442"/>
                </a:lnTo>
                <a:lnTo>
                  <a:pt x="501" y="5521"/>
                </a:lnTo>
                <a:lnTo>
                  <a:pt x="567" y="5594"/>
                </a:lnTo>
                <a:lnTo>
                  <a:pt x="638" y="5657"/>
                </a:lnTo>
                <a:lnTo>
                  <a:pt x="718" y="5715"/>
                </a:lnTo>
                <a:lnTo>
                  <a:pt x="802" y="5762"/>
                </a:lnTo>
                <a:lnTo>
                  <a:pt x="894" y="5801"/>
                </a:lnTo>
                <a:lnTo>
                  <a:pt x="990" y="5830"/>
                </a:lnTo>
                <a:lnTo>
                  <a:pt x="1089" y="5846"/>
                </a:lnTo>
                <a:lnTo>
                  <a:pt x="1192" y="5852"/>
                </a:lnTo>
                <a:lnTo>
                  <a:pt x="4095" y="5852"/>
                </a:lnTo>
                <a:lnTo>
                  <a:pt x="4192" y="5848"/>
                </a:lnTo>
                <a:lnTo>
                  <a:pt x="4286" y="5831"/>
                </a:lnTo>
                <a:lnTo>
                  <a:pt x="4375" y="5807"/>
                </a:lnTo>
                <a:lnTo>
                  <a:pt x="4460" y="5773"/>
                </a:lnTo>
                <a:lnTo>
                  <a:pt x="4542" y="5732"/>
                </a:lnTo>
                <a:lnTo>
                  <a:pt x="4617" y="5682"/>
                </a:lnTo>
                <a:lnTo>
                  <a:pt x="4688" y="5624"/>
                </a:lnTo>
                <a:lnTo>
                  <a:pt x="4751" y="5560"/>
                </a:lnTo>
                <a:lnTo>
                  <a:pt x="4808" y="5491"/>
                </a:lnTo>
                <a:lnTo>
                  <a:pt x="4858" y="5414"/>
                </a:lnTo>
                <a:lnTo>
                  <a:pt x="4899" y="5333"/>
                </a:lnTo>
                <a:lnTo>
                  <a:pt x="4933" y="5247"/>
                </a:lnTo>
                <a:lnTo>
                  <a:pt x="4957" y="5157"/>
                </a:lnTo>
                <a:lnTo>
                  <a:pt x="4972" y="5064"/>
                </a:lnTo>
                <a:lnTo>
                  <a:pt x="4978" y="4968"/>
                </a:lnTo>
                <a:lnTo>
                  <a:pt x="4970" y="4762"/>
                </a:lnTo>
                <a:lnTo>
                  <a:pt x="4952" y="4560"/>
                </a:lnTo>
                <a:lnTo>
                  <a:pt x="4922" y="4359"/>
                </a:lnTo>
                <a:lnTo>
                  <a:pt x="4877" y="4161"/>
                </a:lnTo>
                <a:lnTo>
                  <a:pt x="4822" y="3964"/>
                </a:lnTo>
                <a:lnTo>
                  <a:pt x="4753" y="3770"/>
                </a:lnTo>
                <a:lnTo>
                  <a:pt x="4673" y="3579"/>
                </a:lnTo>
                <a:lnTo>
                  <a:pt x="4579" y="3388"/>
                </a:lnTo>
                <a:lnTo>
                  <a:pt x="4475" y="3200"/>
                </a:lnTo>
                <a:lnTo>
                  <a:pt x="4357" y="3015"/>
                </a:lnTo>
                <a:lnTo>
                  <a:pt x="4228" y="2833"/>
                </a:lnTo>
                <a:lnTo>
                  <a:pt x="4085" y="2653"/>
                </a:lnTo>
                <a:lnTo>
                  <a:pt x="4005" y="2560"/>
                </a:lnTo>
                <a:lnTo>
                  <a:pt x="3926" y="2470"/>
                </a:lnTo>
                <a:lnTo>
                  <a:pt x="3848" y="2386"/>
                </a:lnTo>
                <a:lnTo>
                  <a:pt x="3769" y="2309"/>
                </a:lnTo>
                <a:lnTo>
                  <a:pt x="3694" y="2236"/>
                </a:lnTo>
                <a:lnTo>
                  <a:pt x="3623" y="2168"/>
                </a:lnTo>
                <a:lnTo>
                  <a:pt x="3554" y="2107"/>
                </a:lnTo>
                <a:lnTo>
                  <a:pt x="3491" y="2050"/>
                </a:lnTo>
                <a:lnTo>
                  <a:pt x="3429" y="2000"/>
                </a:lnTo>
                <a:lnTo>
                  <a:pt x="3375" y="1957"/>
                </a:lnTo>
                <a:lnTo>
                  <a:pt x="3324" y="1917"/>
                </a:lnTo>
                <a:lnTo>
                  <a:pt x="3281" y="1886"/>
                </a:lnTo>
                <a:lnTo>
                  <a:pt x="3246" y="1859"/>
                </a:lnTo>
                <a:lnTo>
                  <a:pt x="3217" y="1839"/>
                </a:lnTo>
                <a:lnTo>
                  <a:pt x="2067" y="1839"/>
                </a:lnTo>
                <a:close/>
                <a:moveTo>
                  <a:pt x="3541" y="303"/>
                </a:moveTo>
                <a:lnTo>
                  <a:pt x="3466" y="311"/>
                </a:lnTo>
                <a:lnTo>
                  <a:pt x="3393" y="326"/>
                </a:lnTo>
                <a:lnTo>
                  <a:pt x="3317" y="350"/>
                </a:lnTo>
                <a:lnTo>
                  <a:pt x="3240" y="380"/>
                </a:lnTo>
                <a:lnTo>
                  <a:pt x="3161" y="412"/>
                </a:lnTo>
                <a:lnTo>
                  <a:pt x="3092" y="440"/>
                </a:lnTo>
                <a:lnTo>
                  <a:pt x="3023" y="468"/>
                </a:lnTo>
                <a:lnTo>
                  <a:pt x="2952" y="492"/>
                </a:lnTo>
                <a:lnTo>
                  <a:pt x="2879" y="511"/>
                </a:lnTo>
                <a:lnTo>
                  <a:pt x="2806" y="524"/>
                </a:lnTo>
                <a:lnTo>
                  <a:pt x="2731" y="528"/>
                </a:lnTo>
                <a:lnTo>
                  <a:pt x="2671" y="524"/>
                </a:lnTo>
                <a:lnTo>
                  <a:pt x="2611" y="515"/>
                </a:lnTo>
                <a:lnTo>
                  <a:pt x="2553" y="498"/>
                </a:lnTo>
                <a:lnTo>
                  <a:pt x="2441" y="457"/>
                </a:lnTo>
                <a:lnTo>
                  <a:pt x="2336" y="421"/>
                </a:lnTo>
                <a:lnTo>
                  <a:pt x="2237" y="391"/>
                </a:lnTo>
                <a:lnTo>
                  <a:pt x="2146" y="367"/>
                </a:lnTo>
                <a:lnTo>
                  <a:pt x="2058" y="350"/>
                </a:lnTo>
                <a:lnTo>
                  <a:pt x="1975" y="339"/>
                </a:lnTo>
                <a:lnTo>
                  <a:pt x="1895" y="335"/>
                </a:lnTo>
                <a:lnTo>
                  <a:pt x="1813" y="339"/>
                </a:lnTo>
                <a:lnTo>
                  <a:pt x="1732" y="354"/>
                </a:lnTo>
                <a:lnTo>
                  <a:pt x="1657" y="380"/>
                </a:lnTo>
                <a:lnTo>
                  <a:pt x="1583" y="414"/>
                </a:lnTo>
                <a:lnTo>
                  <a:pt x="1508" y="460"/>
                </a:lnTo>
                <a:lnTo>
                  <a:pt x="1435" y="518"/>
                </a:lnTo>
                <a:lnTo>
                  <a:pt x="2104" y="1532"/>
                </a:lnTo>
                <a:lnTo>
                  <a:pt x="3173" y="1532"/>
                </a:lnTo>
                <a:lnTo>
                  <a:pt x="3788" y="389"/>
                </a:lnTo>
                <a:lnTo>
                  <a:pt x="3738" y="357"/>
                </a:lnTo>
                <a:lnTo>
                  <a:pt x="3689" y="333"/>
                </a:lnTo>
                <a:lnTo>
                  <a:pt x="3646" y="318"/>
                </a:lnTo>
                <a:lnTo>
                  <a:pt x="3607" y="309"/>
                </a:lnTo>
                <a:lnTo>
                  <a:pt x="3571" y="305"/>
                </a:lnTo>
                <a:lnTo>
                  <a:pt x="3541" y="303"/>
                </a:lnTo>
                <a:close/>
                <a:moveTo>
                  <a:pt x="3541" y="0"/>
                </a:moveTo>
                <a:lnTo>
                  <a:pt x="3625" y="3"/>
                </a:lnTo>
                <a:lnTo>
                  <a:pt x="3708" y="18"/>
                </a:lnTo>
                <a:lnTo>
                  <a:pt x="3788" y="45"/>
                </a:lnTo>
                <a:lnTo>
                  <a:pt x="3865" y="78"/>
                </a:lnTo>
                <a:lnTo>
                  <a:pt x="3941" y="123"/>
                </a:lnTo>
                <a:lnTo>
                  <a:pt x="4016" y="180"/>
                </a:lnTo>
                <a:lnTo>
                  <a:pt x="4089" y="245"/>
                </a:lnTo>
                <a:lnTo>
                  <a:pt x="4112" y="271"/>
                </a:lnTo>
                <a:lnTo>
                  <a:pt x="4127" y="299"/>
                </a:lnTo>
                <a:lnTo>
                  <a:pt x="4134" y="331"/>
                </a:lnTo>
                <a:lnTo>
                  <a:pt x="4136" y="363"/>
                </a:lnTo>
                <a:lnTo>
                  <a:pt x="4130" y="397"/>
                </a:lnTo>
                <a:lnTo>
                  <a:pt x="4117" y="427"/>
                </a:lnTo>
                <a:lnTo>
                  <a:pt x="3464" y="1638"/>
                </a:lnTo>
                <a:lnTo>
                  <a:pt x="3511" y="1674"/>
                </a:lnTo>
                <a:lnTo>
                  <a:pt x="3564" y="1715"/>
                </a:lnTo>
                <a:lnTo>
                  <a:pt x="3623" y="1762"/>
                </a:lnTo>
                <a:lnTo>
                  <a:pt x="3687" y="1814"/>
                </a:lnTo>
                <a:lnTo>
                  <a:pt x="3756" y="1872"/>
                </a:lnTo>
                <a:lnTo>
                  <a:pt x="3827" y="1938"/>
                </a:lnTo>
                <a:lnTo>
                  <a:pt x="3904" y="2009"/>
                </a:lnTo>
                <a:lnTo>
                  <a:pt x="3983" y="2086"/>
                </a:lnTo>
                <a:lnTo>
                  <a:pt x="4065" y="2168"/>
                </a:lnTo>
                <a:lnTo>
                  <a:pt x="4147" y="2256"/>
                </a:lnTo>
                <a:lnTo>
                  <a:pt x="4231" y="2350"/>
                </a:lnTo>
                <a:lnTo>
                  <a:pt x="4317" y="2449"/>
                </a:lnTo>
                <a:lnTo>
                  <a:pt x="4452" y="2620"/>
                </a:lnTo>
                <a:lnTo>
                  <a:pt x="4579" y="2794"/>
                </a:lnTo>
                <a:lnTo>
                  <a:pt x="4695" y="2970"/>
                </a:lnTo>
                <a:lnTo>
                  <a:pt x="4800" y="3150"/>
                </a:lnTo>
                <a:lnTo>
                  <a:pt x="4897" y="3333"/>
                </a:lnTo>
                <a:lnTo>
                  <a:pt x="4981" y="3519"/>
                </a:lnTo>
                <a:lnTo>
                  <a:pt x="5062" y="3719"/>
                </a:lnTo>
                <a:lnTo>
                  <a:pt x="5131" y="3923"/>
                </a:lnTo>
                <a:lnTo>
                  <a:pt x="5187" y="4129"/>
                </a:lnTo>
                <a:lnTo>
                  <a:pt x="5230" y="4337"/>
                </a:lnTo>
                <a:lnTo>
                  <a:pt x="5262" y="4545"/>
                </a:lnTo>
                <a:lnTo>
                  <a:pt x="5281" y="4756"/>
                </a:lnTo>
                <a:lnTo>
                  <a:pt x="5286" y="4968"/>
                </a:lnTo>
                <a:lnTo>
                  <a:pt x="5281" y="5082"/>
                </a:lnTo>
                <a:lnTo>
                  <a:pt x="5266" y="5193"/>
                </a:lnTo>
                <a:lnTo>
                  <a:pt x="5240" y="5301"/>
                </a:lnTo>
                <a:lnTo>
                  <a:pt x="5204" y="5406"/>
                </a:lnTo>
                <a:lnTo>
                  <a:pt x="5159" y="5506"/>
                </a:lnTo>
                <a:lnTo>
                  <a:pt x="5105" y="5599"/>
                </a:lnTo>
                <a:lnTo>
                  <a:pt x="5043" y="5689"/>
                </a:lnTo>
                <a:lnTo>
                  <a:pt x="4974" y="5771"/>
                </a:lnTo>
                <a:lnTo>
                  <a:pt x="4899" y="5848"/>
                </a:lnTo>
                <a:lnTo>
                  <a:pt x="4815" y="5916"/>
                </a:lnTo>
                <a:lnTo>
                  <a:pt x="4727" y="5977"/>
                </a:lnTo>
                <a:lnTo>
                  <a:pt x="4634" y="6032"/>
                </a:lnTo>
                <a:lnTo>
                  <a:pt x="4533" y="6077"/>
                </a:lnTo>
                <a:lnTo>
                  <a:pt x="4430" y="6112"/>
                </a:lnTo>
                <a:lnTo>
                  <a:pt x="4321" y="6139"/>
                </a:lnTo>
                <a:lnTo>
                  <a:pt x="4211" y="6155"/>
                </a:lnTo>
                <a:lnTo>
                  <a:pt x="4095" y="6159"/>
                </a:lnTo>
                <a:lnTo>
                  <a:pt x="1192" y="6159"/>
                </a:lnTo>
                <a:lnTo>
                  <a:pt x="1077" y="6155"/>
                </a:lnTo>
                <a:lnTo>
                  <a:pt x="965" y="6139"/>
                </a:lnTo>
                <a:lnTo>
                  <a:pt x="857" y="6112"/>
                </a:lnTo>
                <a:lnTo>
                  <a:pt x="754" y="6077"/>
                </a:lnTo>
                <a:lnTo>
                  <a:pt x="655" y="6032"/>
                </a:lnTo>
                <a:lnTo>
                  <a:pt x="559" y="5977"/>
                </a:lnTo>
                <a:lnTo>
                  <a:pt x="471" y="5916"/>
                </a:lnTo>
                <a:lnTo>
                  <a:pt x="389" y="5848"/>
                </a:lnTo>
                <a:lnTo>
                  <a:pt x="312" y="5771"/>
                </a:lnTo>
                <a:lnTo>
                  <a:pt x="243" y="5689"/>
                </a:lnTo>
                <a:lnTo>
                  <a:pt x="181" y="5599"/>
                </a:lnTo>
                <a:lnTo>
                  <a:pt x="129" y="5506"/>
                </a:lnTo>
                <a:lnTo>
                  <a:pt x="84" y="5406"/>
                </a:lnTo>
                <a:lnTo>
                  <a:pt x="49" y="5301"/>
                </a:lnTo>
                <a:lnTo>
                  <a:pt x="22" y="5193"/>
                </a:lnTo>
                <a:lnTo>
                  <a:pt x="6" y="5082"/>
                </a:lnTo>
                <a:lnTo>
                  <a:pt x="0" y="4968"/>
                </a:lnTo>
                <a:lnTo>
                  <a:pt x="6" y="4756"/>
                </a:lnTo>
                <a:lnTo>
                  <a:pt x="26" y="4545"/>
                </a:lnTo>
                <a:lnTo>
                  <a:pt x="56" y="4337"/>
                </a:lnTo>
                <a:lnTo>
                  <a:pt x="99" y="4129"/>
                </a:lnTo>
                <a:lnTo>
                  <a:pt x="155" y="3923"/>
                </a:lnTo>
                <a:lnTo>
                  <a:pt x="224" y="3719"/>
                </a:lnTo>
                <a:lnTo>
                  <a:pt x="305" y="3519"/>
                </a:lnTo>
                <a:lnTo>
                  <a:pt x="391" y="3333"/>
                </a:lnTo>
                <a:lnTo>
                  <a:pt x="486" y="3150"/>
                </a:lnTo>
                <a:lnTo>
                  <a:pt x="593" y="2970"/>
                </a:lnTo>
                <a:lnTo>
                  <a:pt x="709" y="2794"/>
                </a:lnTo>
                <a:lnTo>
                  <a:pt x="834" y="2620"/>
                </a:lnTo>
                <a:lnTo>
                  <a:pt x="971" y="2449"/>
                </a:lnTo>
                <a:lnTo>
                  <a:pt x="1061" y="2343"/>
                </a:lnTo>
                <a:lnTo>
                  <a:pt x="1150" y="2243"/>
                </a:lnTo>
                <a:lnTo>
                  <a:pt x="1240" y="2150"/>
                </a:lnTo>
                <a:lnTo>
                  <a:pt x="1326" y="2063"/>
                </a:lnTo>
                <a:lnTo>
                  <a:pt x="1410" y="1985"/>
                </a:lnTo>
                <a:lnTo>
                  <a:pt x="1489" y="1912"/>
                </a:lnTo>
                <a:lnTo>
                  <a:pt x="1566" y="1844"/>
                </a:lnTo>
                <a:lnTo>
                  <a:pt x="1637" y="1784"/>
                </a:lnTo>
                <a:lnTo>
                  <a:pt x="1700" y="1732"/>
                </a:lnTo>
                <a:lnTo>
                  <a:pt x="1758" y="1687"/>
                </a:lnTo>
                <a:lnTo>
                  <a:pt x="1811" y="1648"/>
                </a:lnTo>
                <a:lnTo>
                  <a:pt x="1107" y="584"/>
                </a:lnTo>
                <a:lnTo>
                  <a:pt x="1091" y="552"/>
                </a:lnTo>
                <a:lnTo>
                  <a:pt x="1083" y="518"/>
                </a:lnTo>
                <a:lnTo>
                  <a:pt x="1083" y="483"/>
                </a:lnTo>
                <a:lnTo>
                  <a:pt x="1089" y="451"/>
                </a:lnTo>
                <a:lnTo>
                  <a:pt x="1104" y="419"/>
                </a:lnTo>
                <a:lnTo>
                  <a:pt x="1124" y="391"/>
                </a:lnTo>
                <a:lnTo>
                  <a:pt x="1214" y="305"/>
                </a:lnTo>
                <a:lnTo>
                  <a:pt x="1306" y="230"/>
                </a:lnTo>
                <a:lnTo>
                  <a:pt x="1397" y="168"/>
                </a:lnTo>
                <a:lnTo>
                  <a:pt x="1493" y="118"/>
                </a:lnTo>
                <a:lnTo>
                  <a:pt x="1588" y="80"/>
                </a:lnTo>
                <a:lnTo>
                  <a:pt x="1687" y="52"/>
                </a:lnTo>
                <a:lnTo>
                  <a:pt x="1790" y="35"/>
                </a:lnTo>
                <a:lnTo>
                  <a:pt x="1895" y="30"/>
                </a:lnTo>
                <a:lnTo>
                  <a:pt x="1992" y="33"/>
                </a:lnTo>
                <a:lnTo>
                  <a:pt x="2093" y="47"/>
                </a:lnTo>
                <a:lnTo>
                  <a:pt x="2196" y="65"/>
                </a:lnTo>
                <a:lnTo>
                  <a:pt x="2303" y="93"/>
                </a:lnTo>
                <a:lnTo>
                  <a:pt x="2415" y="125"/>
                </a:lnTo>
                <a:lnTo>
                  <a:pt x="2533" y="165"/>
                </a:lnTo>
                <a:lnTo>
                  <a:pt x="2660" y="211"/>
                </a:lnTo>
                <a:lnTo>
                  <a:pt x="2696" y="221"/>
                </a:lnTo>
                <a:lnTo>
                  <a:pt x="2733" y="223"/>
                </a:lnTo>
                <a:lnTo>
                  <a:pt x="2778" y="219"/>
                </a:lnTo>
                <a:lnTo>
                  <a:pt x="2828" y="209"/>
                </a:lnTo>
                <a:lnTo>
                  <a:pt x="2879" y="195"/>
                </a:lnTo>
                <a:lnTo>
                  <a:pt x="2933" y="176"/>
                </a:lnTo>
                <a:lnTo>
                  <a:pt x="2987" y="153"/>
                </a:lnTo>
                <a:lnTo>
                  <a:pt x="3045" y="129"/>
                </a:lnTo>
                <a:lnTo>
                  <a:pt x="3120" y="99"/>
                </a:lnTo>
                <a:lnTo>
                  <a:pt x="3199" y="69"/>
                </a:lnTo>
                <a:lnTo>
                  <a:pt x="3279" y="41"/>
                </a:lnTo>
                <a:lnTo>
                  <a:pt x="3363" y="20"/>
                </a:lnTo>
                <a:lnTo>
                  <a:pt x="3451" y="5"/>
                </a:lnTo>
                <a:lnTo>
                  <a:pt x="3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51">
            <a:extLst>
              <a:ext uri="{FF2B5EF4-FFF2-40B4-BE49-F238E27FC236}">
                <a16:creationId xmlns:a16="http://schemas.microsoft.com/office/drawing/2014/main" id="{B4017239-530A-1BF0-D427-688D3554699E}"/>
              </a:ext>
            </a:extLst>
          </p:cNvPr>
          <p:cNvSpPr txBox="1"/>
          <p:nvPr/>
        </p:nvSpPr>
        <p:spPr>
          <a:xfrm>
            <a:off x="8354436" y="2885000"/>
            <a:ext cx="1616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150 k€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8C49AB-9C00-58BF-C8AC-5F1189E3BEA3}"/>
              </a:ext>
            </a:extLst>
          </p:cNvPr>
          <p:cNvSpPr txBox="1"/>
          <p:nvPr/>
        </p:nvSpPr>
        <p:spPr>
          <a:xfrm>
            <a:off x="9010197" y="2427326"/>
            <a:ext cx="44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bg1"/>
                </a:solidFill>
                <a:latin typeface="Abadi" panose="020B0604020104020204" pitchFamily="34" charset="0"/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46783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05" y="536"/>
            <a:ext cx="11388397" cy="1368152"/>
          </a:xfrm>
        </p:spPr>
        <p:txBody>
          <a:bodyPr/>
          <a:lstStyle/>
          <a:p>
            <a:pPr algn="l"/>
            <a:r>
              <a:rPr lang="fr-FR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ROI Indicateurs 2023 – PDC 889K€ - 68% objectif 2023</a:t>
            </a:r>
            <a:endParaRPr lang="fr-FR" sz="32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6" name="Group 27">
            <a:extLst>
              <a:ext uri="{FF2B5EF4-FFF2-40B4-BE49-F238E27FC236}">
                <a16:creationId xmlns:a16="http://schemas.microsoft.com/office/drawing/2014/main" id="{13D2F3D1-A5EB-48BE-9358-B1F9FE18EC2D}"/>
              </a:ext>
            </a:extLst>
          </p:cNvPr>
          <p:cNvGrpSpPr/>
          <p:nvPr/>
        </p:nvGrpSpPr>
        <p:grpSpPr>
          <a:xfrm>
            <a:off x="9120596" y="4150171"/>
            <a:ext cx="264757" cy="578900"/>
            <a:chOff x="-4130675" y="-646113"/>
            <a:chExt cx="3697288" cy="6505576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61D129B-92E0-461B-A841-99B460633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86200" y="-541338"/>
              <a:ext cx="3208338" cy="6296026"/>
            </a:xfrm>
            <a:custGeom>
              <a:avLst/>
              <a:gdLst>
                <a:gd name="T0" fmla="*/ 2021 w 2021"/>
                <a:gd name="T1" fmla="*/ 0 h 3966"/>
                <a:gd name="T2" fmla="*/ 2018 w 2021"/>
                <a:gd name="T3" fmla="*/ 1094 h 3966"/>
                <a:gd name="T4" fmla="*/ 1990 w 2021"/>
                <a:gd name="T5" fmla="*/ 1260 h 3966"/>
                <a:gd name="T6" fmla="*/ 1936 w 2021"/>
                <a:gd name="T7" fmla="*/ 1417 h 3966"/>
                <a:gd name="T8" fmla="*/ 1858 w 2021"/>
                <a:gd name="T9" fmla="*/ 1560 h 3966"/>
                <a:gd name="T10" fmla="*/ 1758 w 2021"/>
                <a:gd name="T11" fmla="*/ 1687 h 3966"/>
                <a:gd name="T12" fmla="*/ 1641 w 2021"/>
                <a:gd name="T13" fmla="*/ 1798 h 3966"/>
                <a:gd name="T14" fmla="*/ 1505 w 2021"/>
                <a:gd name="T15" fmla="*/ 1890 h 3966"/>
                <a:gd name="T16" fmla="*/ 1358 w 2021"/>
                <a:gd name="T17" fmla="*/ 1958 h 3966"/>
                <a:gd name="T18" fmla="*/ 1358 w 2021"/>
                <a:gd name="T19" fmla="*/ 2008 h 3966"/>
                <a:gd name="T20" fmla="*/ 1505 w 2021"/>
                <a:gd name="T21" fmla="*/ 2076 h 3966"/>
                <a:gd name="T22" fmla="*/ 1641 w 2021"/>
                <a:gd name="T23" fmla="*/ 2168 h 3966"/>
                <a:gd name="T24" fmla="*/ 1758 w 2021"/>
                <a:gd name="T25" fmla="*/ 2279 h 3966"/>
                <a:gd name="T26" fmla="*/ 1858 w 2021"/>
                <a:gd name="T27" fmla="*/ 2406 h 3966"/>
                <a:gd name="T28" fmla="*/ 1936 w 2021"/>
                <a:gd name="T29" fmla="*/ 2549 h 3966"/>
                <a:gd name="T30" fmla="*/ 1990 w 2021"/>
                <a:gd name="T31" fmla="*/ 2706 h 3966"/>
                <a:gd name="T32" fmla="*/ 2018 w 2021"/>
                <a:gd name="T33" fmla="*/ 2872 h 3966"/>
                <a:gd name="T34" fmla="*/ 2021 w 2021"/>
                <a:gd name="T35" fmla="*/ 3966 h 3966"/>
                <a:gd name="T36" fmla="*/ 0 w 2021"/>
                <a:gd name="T37" fmla="*/ 2959 h 3966"/>
                <a:gd name="T38" fmla="*/ 15 w 2021"/>
                <a:gd name="T39" fmla="*/ 2788 h 3966"/>
                <a:gd name="T40" fmla="*/ 56 w 2021"/>
                <a:gd name="T41" fmla="*/ 2626 h 3966"/>
                <a:gd name="T42" fmla="*/ 123 w 2021"/>
                <a:gd name="T43" fmla="*/ 2476 h 3966"/>
                <a:gd name="T44" fmla="*/ 211 w 2021"/>
                <a:gd name="T45" fmla="*/ 2341 h 3966"/>
                <a:gd name="T46" fmla="*/ 320 w 2021"/>
                <a:gd name="T47" fmla="*/ 2220 h 3966"/>
                <a:gd name="T48" fmla="*/ 446 w 2021"/>
                <a:gd name="T49" fmla="*/ 2120 h 3966"/>
                <a:gd name="T50" fmla="*/ 589 w 2021"/>
                <a:gd name="T51" fmla="*/ 2040 h 3966"/>
                <a:gd name="T52" fmla="*/ 744 w 2021"/>
                <a:gd name="T53" fmla="*/ 1983 h 3966"/>
                <a:gd name="T54" fmla="*/ 589 w 2021"/>
                <a:gd name="T55" fmla="*/ 1926 h 3966"/>
                <a:gd name="T56" fmla="*/ 446 w 2021"/>
                <a:gd name="T57" fmla="*/ 1846 h 3966"/>
                <a:gd name="T58" fmla="*/ 320 w 2021"/>
                <a:gd name="T59" fmla="*/ 1746 h 3966"/>
                <a:gd name="T60" fmla="*/ 211 w 2021"/>
                <a:gd name="T61" fmla="*/ 1625 h 3966"/>
                <a:gd name="T62" fmla="*/ 123 w 2021"/>
                <a:gd name="T63" fmla="*/ 1490 h 3966"/>
                <a:gd name="T64" fmla="*/ 56 w 2021"/>
                <a:gd name="T65" fmla="*/ 1340 h 3966"/>
                <a:gd name="T66" fmla="*/ 15 w 2021"/>
                <a:gd name="T67" fmla="*/ 1178 h 3966"/>
                <a:gd name="T68" fmla="*/ 0 w 2021"/>
                <a:gd name="T69" fmla="*/ 1007 h 3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1" h="3966">
                  <a:moveTo>
                    <a:pt x="0" y="0"/>
                  </a:moveTo>
                  <a:lnTo>
                    <a:pt x="2021" y="0"/>
                  </a:lnTo>
                  <a:lnTo>
                    <a:pt x="2021" y="1007"/>
                  </a:lnTo>
                  <a:lnTo>
                    <a:pt x="2018" y="1094"/>
                  </a:lnTo>
                  <a:lnTo>
                    <a:pt x="2008" y="1178"/>
                  </a:lnTo>
                  <a:lnTo>
                    <a:pt x="1990" y="1260"/>
                  </a:lnTo>
                  <a:lnTo>
                    <a:pt x="1965" y="1340"/>
                  </a:lnTo>
                  <a:lnTo>
                    <a:pt x="1936" y="1417"/>
                  </a:lnTo>
                  <a:lnTo>
                    <a:pt x="1900" y="1490"/>
                  </a:lnTo>
                  <a:lnTo>
                    <a:pt x="1858" y="1560"/>
                  </a:lnTo>
                  <a:lnTo>
                    <a:pt x="1810" y="1625"/>
                  </a:lnTo>
                  <a:lnTo>
                    <a:pt x="1758" y="1687"/>
                  </a:lnTo>
                  <a:lnTo>
                    <a:pt x="1701" y="1746"/>
                  </a:lnTo>
                  <a:lnTo>
                    <a:pt x="1641" y="1798"/>
                  </a:lnTo>
                  <a:lnTo>
                    <a:pt x="1575" y="1846"/>
                  </a:lnTo>
                  <a:lnTo>
                    <a:pt x="1505" y="1890"/>
                  </a:lnTo>
                  <a:lnTo>
                    <a:pt x="1433" y="1926"/>
                  </a:lnTo>
                  <a:lnTo>
                    <a:pt x="1358" y="1958"/>
                  </a:lnTo>
                  <a:lnTo>
                    <a:pt x="1278" y="1983"/>
                  </a:lnTo>
                  <a:lnTo>
                    <a:pt x="1358" y="2008"/>
                  </a:lnTo>
                  <a:lnTo>
                    <a:pt x="1433" y="2040"/>
                  </a:lnTo>
                  <a:lnTo>
                    <a:pt x="1505" y="2076"/>
                  </a:lnTo>
                  <a:lnTo>
                    <a:pt x="1575" y="2120"/>
                  </a:lnTo>
                  <a:lnTo>
                    <a:pt x="1641" y="2168"/>
                  </a:lnTo>
                  <a:lnTo>
                    <a:pt x="1701" y="2220"/>
                  </a:lnTo>
                  <a:lnTo>
                    <a:pt x="1758" y="2279"/>
                  </a:lnTo>
                  <a:lnTo>
                    <a:pt x="1810" y="2341"/>
                  </a:lnTo>
                  <a:lnTo>
                    <a:pt x="1858" y="2406"/>
                  </a:lnTo>
                  <a:lnTo>
                    <a:pt x="1900" y="2476"/>
                  </a:lnTo>
                  <a:lnTo>
                    <a:pt x="1936" y="2549"/>
                  </a:lnTo>
                  <a:lnTo>
                    <a:pt x="1965" y="2626"/>
                  </a:lnTo>
                  <a:lnTo>
                    <a:pt x="1990" y="2706"/>
                  </a:lnTo>
                  <a:lnTo>
                    <a:pt x="2008" y="2788"/>
                  </a:lnTo>
                  <a:lnTo>
                    <a:pt x="2018" y="2872"/>
                  </a:lnTo>
                  <a:lnTo>
                    <a:pt x="2021" y="2959"/>
                  </a:lnTo>
                  <a:lnTo>
                    <a:pt x="2021" y="3966"/>
                  </a:lnTo>
                  <a:lnTo>
                    <a:pt x="0" y="3966"/>
                  </a:lnTo>
                  <a:lnTo>
                    <a:pt x="0" y="2959"/>
                  </a:lnTo>
                  <a:lnTo>
                    <a:pt x="4" y="2872"/>
                  </a:lnTo>
                  <a:lnTo>
                    <a:pt x="15" y="2788"/>
                  </a:lnTo>
                  <a:lnTo>
                    <a:pt x="32" y="2706"/>
                  </a:lnTo>
                  <a:lnTo>
                    <a:pt x="56" y="2626"/>
                  </a:lnTo>
                  <a:lnTo>
                    <a:pt x="87" y="2549"/>
                  </a:lnTo>
                  <a:lnTo>
                    <a:pt x="123" y="2476"/>
                  </a:lnTo>
                  <a:lnTo>
                    <a:pt x="163" y="2406"/>
                  </a:lnTo>
                  <a:lnTo>
                    <a:pt x="211" y="2341"/>
                  </a:lnTo>
                  <a:lnTo>
                    <a:pt x="263" y="2279"/>
                  </a:lnTo>
                  <a:lnTo>
                    <a:pt x="320" y="2220"/>
                  </a:lnTo>
                  <a:lnTo>
                    <a:pt x="381" y="2168"/>
                  </a:lnTo>
                  <a:lnTo>
                    <a:pt x="446" y="2120"/>
                  </a:lnTo>
                  <a:lnTo>
                    <a:pt x="516" y="2076"/>
                  </a:lnTo>
                  <a:lnTo>
                    <a:pt x="589" y="2040"/>
                  </a:lnTo>
                  <a:lnTo>
                    <a:pt x="665" y="2008"/>
                  </a:lnTo>
                  <a:lnTo>
                    <a:pt x="744" y="1983"/>
                  </a:lnTo>
                  <a:lnTo>
                    <a:pt x="665" y="1958"/>
                  </a:lnTo>
                  <a:lnTo>
                    <a:pt x="589" y="1926"/>
                  </a:lnTo>
                  <a:lnTo>
                    <a:pt x="516" y="1890"/>
                  </a:lnTo>
                  <a:lnTo>
                    <a:pt x="446" y="1846"/>
                  </a:lnTo>
                  <a:lnTo>
                    <a:pt x="381" y="1798"/>
                  </a:lnTo>
                  <a:lnTo>
                    <a:pt x="320" y="1746"/>
                  </a:lnTo>
                  <a:lnTo>
                    <a:pt x="263" y="1687"/>
                  </a:lnTo>
                  <a:lnTo>
                    <a:pt x="211" y="1625"/>
                  </a:lnTo>
                  <a:lnTo>
                    <a:pt x="163" y="1560"/>
                  </a:lnTo>
                  <a:lnTo>
                    <a:pt x="123" y="1490"/>
                  </a:lnTo>
                  <a:lnTo>
                    <a:pt x="87" y="1417"/>
                  </a:lnTo>
                  <a:lnTo>
                    <a:pt x="56" y="1340"/>
                  </a:lnTo>
                  <a:lnTo>
                    <a:pt x="32" y="1260"/>
                  </a:lnTo>
                  <a:lnTo>
                    <a:pt x="15" y="1178"/>
                  </a:lnTo>
                  <a:lnTo>
                    <a:pt x="4" y="1094"/>
                  </a:lnTo>
                  <a:lnTo>
                    <a:pt x="0" y="1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52D518A-AFA2-412A-820B-B6D03225C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0675" y="5649913"/>
              <a:ext cx="3697288" cy="209550"/>
            </a:xfrm>
            <a:custGeom>
              <a:avLst/>
              <a:gdLst>
                <a:gd name="T0" fmla="*/ 66 w 2329"/>
                <a:gd name="T1" fmla="*/ 0 h 132"/>
                <a:gd name="T2" fmla="*/ 2263 w 2329"/>
                <a:gd name="T3" fmla="*/ 0 h 132"/>
                <a:gd name="T4" fmla="*/ 2284 w 2329"/>
                <a:gd name="T5" fmla="*/ 3 h 132"/>
                <a:gd name="T6" fmla="*/ 2303 w 2329"/>
                <a:gd name="T7" fmla="*/ 13 h 132"/>
                <a:gd name="T8" fmla="*/ 2317 w 2329"/>
                <a:gd name="T9" fmla="*/ 26 h 132"/>
                <a:gd name="T10" fmla="*/ 2327 w 2329"/>
                <a:gd name="T11" fmla="*/ 45 h 132"/>
                <a:gd name="T12" fmla="*/ 2329 w 2329"/>
                <a:gd name="T13" fmla="*/ 66 h 132"/>
                <a:gd name="T14" fmla="*/ 2327 w 2329"/>
                <a:gd name="T15" fmla="*/ 87 h 132"/>
                <a:gd name="T16" fmla="*/ 2317 w 2329"/>
                <a:gd name="T17" fmla="*/ 105 h 132"/>
                <a:gd name="T18" fmla="*/ 2303 w 2329"/>
                <a:gd name="T19" fmla="*/ 120 h 132"/>
                <a:gd name="T20" fmla="*/ 2284 w 2329"/>
                <a:gd name="T21" fmla="*/ 128 h 132"/>
                <a:gd name="T22" fmla="*/ 2263 w 2329"/>
                <a:gd name="T23" fmla="*/ 132 h 132"/>
                <a:gd name="T24" fmla="*/ 66 w 2329"/>
                <a:gd name="T25" fmla="*/ 132 h 132"/>
                <a:gd name="T26" fmla="*/ 45 w 2329"/>
                <a:gd name="T27" fmla="*/ 128 h 132"/>
                <a:gd name="T28" fmla="*/ 27 w 2329"/>
                <a:gd name="T29" fmla="*/ 120 h 132"/>
                <a:gd name="T30" fmla="*/ 12 w 2329"/>
                <a:gd name="T31" fmla="*/ 105 h 132"/>
                <a:gd name="T32" fmla="*/ 4 w 2329"/>
                <a:gd name="T33" fmla="*/ 87 h 132"/>
                <a:gd name="T34" fmla="*/ 0 w 2329"/>
                <a:gd name="T35" fmla="*/ 66 h 132"/>
                <a:gd name="T36" fmla="*/ 4 w 2329"/>
                <a:gd name="T37" fmla="*/ 45 h 132"/>
                <a:gd name="T38" fmla="*/ 12 w 2329"/>
                <a:gd name="T39" fmla="*/ 26 h 132"/>
                <a:gd name="T40" fmla="*/ 27 w 2329"/>
                <a:gd name="T41" fmla="*/ 13 h 132"/>
                <a:gd name="T42" fmla="*/ 45 w 2329"/>
                <a:gd name="T43" fmla="*/ 3 h 132"/>
                <a:gd name="T44" fmla="*/ 66 w 2329"/>
                <a:gd name="T4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9" h="132">
                  <a:moveTo>
                    <a:pt x="66" y="0"/>
                  </a:moveTo>
                  <a:lnTo>
                    <a:pt x="2263" y="0"/>
                  </a:lnTo>
                  <a:lnTo>
                    <a:pt x="2284" y="3"/>
                  </a:lnTo>
                  <a:lnTo>
                    <a:pt x="2303" y="13"/>
                  </a:lnTo>
                  <a:lnTo>
                    <a:pt x="2317" y="26"/>
                  </a:lnTo>
                  <a:lnTo>
                    <a:pt x="2327" y="45"/>
                  </a:lnTo>
                  <a:lnTo>
                    <a:pt x="2329" y="66"/>
                  </a:lnTo>
                  <a:lnTo>
                    <a:pt x="2327" y="87"/>
                  </a:lnTo>
                  <a:lnTo>
                    <a:pt x="2317" y="105"/>
                  </a:lnTo>
                  <a:lnTo>
                    <a:pt x="2303" y="120"/>
                  </a:lnTo>
                  <a:lnTo>
                    <a:pt x="2284" y="128"/>
                  </a:lnTo>
                  <a:lnTo>
                    <a:pt x="2263" y="132"/>
                  </a:lnTo>
                  <a:lnTo>
                    <a:pt x="66" y="132"/>
                  </a:lnTo>
                  <a:lnTo>
                    <a:pt x="45" y="128"/>
                  </a:lnTo>
                  <a:lnTo>
                    <a:pt x="27" y="120"/>
                  </a:lnTo>
                  <a:lnTo>
                    <a:pt x="12" y="105"/>
                  </a:lnTo>
                  <a:lnTo>
                    <a:pt x="4" y="87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12" y="26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E694646-8F22-47E7-B0F0-E4B429674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30675" y="-646113"/>
              <a:ext cx="3697288" cy="209550"/>
            </a:xfrm>
            <a:custGeom>
              <a:avLst/>
              <a:gdLst>
                <a:gd name="T0" fmla="*/ 66 w 2329"/>
                <a:gd name="T1" fmla="*/ 0 h 132"/>
                <a:gd name="T2" fmla="*/ 2263 w 2329"/>
                <a:gd name="T3" fmla="*/ 0 h 132"/>
                <a:gd name="T4" fmla="*/ 2284 w 2329"/>
                <a:gd name="T5" fmla="*/ 4 h 132"/>
                <a:gd name="T6" fmla="*/ 2303 w 2329"/>
                <a:gd name="T7" fmla="*/ 12 h 132"/>
                <a:gd name="T8" fmla="*/ 2317 w 2329"/>
                <a:gd name="T9" fmla="*/ 27 h 132"/>
                <a:gd name="T10" fmla="*/ 2327 w 2329"/>
                <a:gd name="T11" fmla="*/ 45 h 132"/>
                <a:gd name="T12" fmla="*/ 2329 w 2329"/>
                <a:gd name="T13" fmla="*/ 66 h 132"/>
                <a:gd name="T14" fmla="*/ 2327 w 2329"/>
                <a:gd name="T15" fmla="*/ 87 h 132"/>
                <a:gd name="T16" fmla="*/ 2317 w 2329"/>
                <a:gd name="T17" fmla="*/ 106 h 132"/>
                <a:gd name="T18" fmla="*/ 2303 w 2329"/>
                <a:gd name="T19" fmla="*/ 119 h 132"/>
                <a:gd name="T20" fmla="*/ 2284 w 2329"/>
                <a:gd name="T21" fmla="*/ 129 h 132"/>
                <a:gd name="T22" fmla="*/ 2263 w 2329"/>
                <a:gd name="T23" fmla="*/ 132 h 132"/>
                <a:gd name="T24" fmla="*/ 66 w 2329"/>
                <a:gd name="T25" fmla="*/ 132 h 132"/>
                <a:gd name="T26" fmla="*/ 45 w 2329"/>
                <a:gd name="T27" fmla="*/ 129 h 132"/>
                <a:gd name="T28" fmla="*/ 27 w 2329"/>
                <a:gd name="T29" fmla="*/ 119 h 132"/>
                <a:gd name="T30" fmla="*/ 12 w 2329"/>
                <a:gd name="T31" fmla="*/ 106 h 132"/>
                <a:gd name="T32" fmla="*/ 4 w 2329"/>
                <a:gd name="T33" fmla="*/ 87 h 132"/>
                <a:gd name="T34" fmla="*/ 0 w 2329"/>
                <a:gd name="T35" fmla="*/ 66 h 132"/>
                <a:gd name="T36" fmla="*/ 4 w 2329"/>
                <a:gd name="T37" fmla="*/ 45 h 132"/>
                <a:gd name="T38" fmla="*/ 12 w 2329"/>
                <a:gd name="T39" fmla="*/ 27 h 132"/>
                <a:gd name="T40" fmla="*/ 27 w 2329"/>
                <a:gd name="T41" fmla="*/ 12 h 132"/>
                <a:gd name="T42" fmla="*/ 45 w 2329"/>
                <a:gd name="T43" fmla="*/ 4 h 132"/>
                <a:gd name="T44" fmla="*/ 66 w 2329"/>
                <a:gd name="T4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29" h="132">
                  <a:moveTo>
                    <a:pt x="66" y="0"/>
                  </a:moveTo>
                  <a:lnTo>
                    <a:pt x="2263" y="0"/>
                  </a:lnTo>
                  <a:lnTo>
                    <a:pt x="2284" y="4"/>
                  </a:lnTo>
                  <a:lnTo>
                    <a:pt x="2303" y="12"/>
                  </a:lnTo>
                  <a:lnTo>
                    <a:pt x="2317" y="27"/>
                  </a:lnTo>
                  <a:lnTo>
                    <a:pt x="2327" y="45"/>
                  </a:lnTo>
                  <a:lnTo>
                    <a:pt x="2329" y="66"/>
                  </a:lnTo>
                  <a:lnTo>
                    <a:pt x="2327" y="87"/>
                  </a:lnTo>
                  <a:lnTo>
                    <a:pt x="2317" y="106"/>
                  </a:lnTo>
                  <a:lnTo>
                    <a:pt x="2303" y="119"/>
                  </a:lnTo>
                  <a:lnTo>
                    <a:pt x="2284" y="129"/>
                  </a:lnTo>
                  <a:lnTo>
                    <a:pt x="2263" y="132"/>
                  </a:lnTo>
                  <a:lnTo>
                    <a:pt x="66" y="132"/>
                  </a:lnTo>
                  <a:lnTo>
                    <a:pt x="45" y="129"/>
                  </a:lnTo>
                  <a:lnTo>
                    <a:pt x="27" y="119"/>
                  </a:lnTo>
                  <a:lnTo>
                    <a:pt x="12" y="106"/>
                  </a:lnTo>
                  <a:lnTo>
                    <a:pt x="4" y="87"/>
                  </a:lnTo>
                  <a:lnTo>
                    <a:pt x="0" y="66"/>
                  </a:lnTo>
                  <a:lnTo>
                    <a:pt x="4" y="45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5C088CC-3833-47E0-B11A-87D5F187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7100" y="1406525"/>
              <a:ext cx="2370138" cy="3929063"/>
            </a:xfrm>
            <a:custGeom>
              <a:avLst/>
              <a:gdLst>
                <a:gd name="T0" fmla="*/ 1461 w 1493"/>
                <a:gd name="T1" fmla="*/ 0 h 2475"/>
                <a:gd name="T2" fmla="*/ 1409 w 1493"/>
                <a:gd name="T3" fmla="*/ 126 h 2475"/>
                <a:gd name="T4" fmla="*/ 1337 w 1493"/>
                <a:gd name="T5" fmla="*/ 241 h 2475"/>
                <a:gd name="T6" fmla="*/ 1245 w 1493"/>
                <a:gd name="T7" fmla="*/ 339 h 2475"/>
                <a:gd name="T8" fmla="*/ 1136 w 1493"/>
                <a:gd name="T9" fmla="*/ 421 h 2475"/>
                <a:gd name="T10" fmla="*/ 1012 w 1493"/>
                <a:gd name="T11" fmla="*/ 480 h 2475"/>
                <a:gd name="T12" fmla="*/ 916 w 1493"/>
                <a:gd name="T13" fmla="*/ 508 h 2475"/>
                <a:gd name="T14" fmla="*/ 851 w 1493"/>
                <a:gd name="T15" fmla="*/ 521 h 2475"/>
                <a:gd name="T16" fmla="*/ 812 w 1493"/>
                <a:gd name="T17" fmla="*/ 1393 h 2475"/>
                <a:gd name="T18" fmla="*/ 961 w 1493"/>
                <a:gd name="T19" fmla="*/ 1422 h 2475"/>
                <a:gd name="T20" fmla="*/ 1096 w 1493"/>
                <a:gd name="T21" fmla="*/ 1476 h 2475"/>
                <a:gd name="T22" fmla="*/ 1218 w 1493"/>
                <a:gd name="T23" fmla="*/ 1557 h 2475"/>
                <a:gd name="T24" fmla="*/ 1319 w 1493"/>
                <a:gd name="T25" fmla="*/ 1659 h 2475"/>
                <a:gd name="T26" fmla="*/ 1401 w 1493"/>
                <a:gd name="T27" fmla="*/ 1778 h 2475"/>
                <a:gd name="T28" fmla="*/ 1460 w 1493"/>
                <a:gd name="T29" fmla="*/ 1913 h 2475"/>
                <a:gd name="T30" fmla="*/ 1489 w 1493"/>
                <a:gd name="T31" fmla="*/ 2060 h 2475"/>
                <a:gd name="T32" fmla="*/ 1493 w 1493"/>
                <a:gd name="T33" fmla="*/ 2475 h 2475"/>
                <a:gd name="T34" fmla="*/ 0 w 1493"/>
                <a:gd name="T35" fmla="*/ 2138 h 2475"/>
                <a:gd name="T36" fmla="*/ 16 w 1493"/>
                <a:gd name="T37" fmla="*/ 1985 h 2475"/>
                <a:gd name="T38" fmla="*/ 59 w 1493"/>
                <a:gd name="T39" fmla="*/ 1844 h 2475"/>
                <a:gd name="T40" fmla="*/ 130 w 1493"/>
                <a:gd name="T41" fmla="*/ 1716 h 2475"/>
                <a:gd name="T42" fmla="*/ 222 w 1493"/>
                <a:gd name="T43" fmla="*/ 1605 h 2475"/>
                <a:gd name="T44" fmla="*/ 335 w 1493"/>
                <a:gd name="T45" fmla="*/ 1514 h 2475"/>
                <a:gd name="T46" fmla="*/ 464 w 1493"/>
                <a:gd name="T47" fmla="*/ 1445 h 2475"/>
                <a:gd name="T48" fmla="*/ 605 w 1493"/>
                <a:gd name="T49" fmla="*/ 1403 h 2475"/>
                <a:gd name="T50" fmla="*/ 681 w 1493"/>
                <a:gd name="T51" fmla="*/ 526 h 2475"/>
                <a:gd name="T52" fmla="*/ 608 w 1493"/>
                <a:gd name="T53" fmla="*/ 515 h 2475"/>
                <a:gd name="T54" fmla="*/ 549 w 1493"/>
                <a:gd name="T55" fmla="*/ 501 h 2475"/>
                <a:gd name="T56" fmla="*/ 418 w 1493"/>
                <a:gd name="T57" fmla="*/ 453 h 2475"/>
                <a:gd name="T58" fmla="*/ 301 w 1493"/>
                <a:gd name="T59" fmla="*/ 382 h 2475"/>
                <a:gd name="T60" fmla="*/ 201 w 1493"/>
                <a:gd name="T61" fmla="*/ 292 h 2475"/>
                <a:gd name="T62" fmla="*/ 118 w 1493"/>
                <a:gd name="T63" fmla="*/ 185 h 2475"/>
                <a:gd name="T64" fmla="*/ 56 w 1493"/>
                <a:gd name="T65" fmla="*/ 64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3" h="2475">
                  <a:moveTo>
                    <a:pt x="33" y="0"/>
                  </a:moveTo>
                  <a:lnTo>
                    <a:pt x="1461" y="0"/>
                  </a:lnTo>
                  <a:lnTo>
                    <a:pt x="1437" y="64"/>
                  </a:lnTo>
                  <a:lnTo>
                    <a:pt x="1409" y="126"/>
                  </a:lnTo>
                  <a:lnTo>
                    <a:pt x="1375" y="185"/>
                  </a:lnTo>
                  <a:lnTo>
                    <a:pt x="1337" y="241"/>
                  </a:lnTo>
                  <a:lnTo>
                    <a:pt x="1293" y="292"/>
                  </a:lnTo>
                  <a:lnTo>
                    <a:pt x="1245" y="339"/>
                  </a:lnTo>
                  <a:lnTo>
                    <a:pt x="1192" y="382"/>
                  </a:lnTo>
                  <a:lnTo>
                    <a:pt x="1136" y="421"/>
                  </a:lnTo>
                  <a:lnTo>
                    <a:pt x="1075" y="453"/>
                  </a:lnTo>
                  <a:lnTo>
                    <a:pt x="1012" y="480"/>
                  </a:lnTo>
                  <a:lnTo>
                    <a:pt x="945" y="501"/>
                  </a:lnTo>
                  <a:lnTo>
                    <a:pt x="916" y="508"/>
                  </a:lnTo>
                  <a:lnTo>
                    <a:pt x="885" y="515"/>
                  </a:lnTo>
                  <a:lnTo>
                    <a:pt x="851" y="521"/>
                  </a:lnTo>
                  <a:lnTo>
                    <a:pt x="812" y="526"/>
                  </a:lnTo>
                  <a:lnTo>
                    <a:pt x="812" y="1393"/>
                  </a:lnTo>
                  <a:lnTo>
                    <a:pt x="888" y="1403"/>
                  </a:lnTo>
                  <a:lnTo>
                    <a:pt x="961" y="1422"/>
                  </a:lnTo>
                  <a:lnTo>
                    <a:pt x="1031" y="1445"/>
                  </a:lnTo>
                  <a:lnTo>
                    <a:pt x="1096" y="1476"/>
                  </a:lnTo>
                  <a:lnTo>
                    <a:pt x="1158" y="1514"/>
                  </a:lnTo>
                  <a:lnTo>
                    <a:pt x="1218" y="1557"/>
                  </a:lnTo>
                  <a:lnTo>
                    <a:pt x="1271" y="1605"/>
                  </a:lnTo>
                  <a:lnTo>
                    <a:pt x="1319" y="1659"/>
                  </a:lnTo>
                  <a:lnTo>
                    <a:pt x="1364" y="1716"/>
                  </a:lnTo>
                  <a:lnTo>
                    <a:pt x="1401" y="1778"/>
                  </a:lnTo>
                  <a:lnTo>
                    <a:pt x="1434" y="1844"/>
                  </a:lnTo>
                  <a:lnTo>
                    <a:pt x="1460" y="1913"/>
                  </a:lnTo>
                  <a:lnTo>
                    <a:pt x="1478" y="1985"/>
                  </a:lnTo>
                  <a:lnTo>
                    <a:pt x="1489" y="2060"/>
                  </a:lnTo>
                  <a:lnTo>
                    <a:pt x="1493" y="2138"/>
                  </a:lnTo>
                  <a:lnTo>
                    <a:pt x="1493" y="2475"/>
                  </a:lnTo>
                  <a:lnTo>
                    <a:pt x="0" y="2475"/>
                  </a:lnTo>
                  <a:lnTo>
                    <a:pt x="0" y="2138"/>
                  </a:lnTo>
                  <a:lnTo>
                    <a:pt x="4" y="2060"/>
                  </a:lnTo>
                  <a:lnTo>
                    <a:pt x="16" y="1985"/>
                  </a:lnTo>
                  <a:lnTo>
                    <a:pt x="35" y="1913"/>
                  </a:lnTo>
                  <a:lnTo>
                    <a:pt x="59" y="1844"/>
                  </a:lnTo>
                  <a:lnTo>
                    <a:pt x="92" y="1778"/>
                  </a:lnTo>
                  <a:lnTo>
                    <a:pt x="130" y="1716"/>
                  </a:lnTo>
                  <a:lnTo>
                    <a:pt x="174" y="1659"/>
                  </a:lnTo>
                  <a:lnTo>
                    <a:pt x="222" y="1605"/>
                  </a:lnTo>
                  <a:lnTo>
                    <a:pt x="276" y="1557"/>
                  </a:lnTo>
                  <a:lnTo>
                    <a:pt x="335" y="1514"/>
                  </a:lnTo>
                  <a:lnTo>
                    <a:pt x="397" y="1476"/>
                  </a:lnTo>
                  <a:lnTo>
                    <a:pt x="464" y="1445"/>
                  </a:lnTo>
                  <a:lnTo>
                    <a:pt x="533" y="1422"/>
                  </a:lnTo>
                  <a:lnTo>
                    <a:pt x="605" y="1403"/>
                  </a:lnTo>
                  <a:lnTo>
                    <a:pt x="681" y="1393"/>
                  </a:lnTo>
                  <a:lnTo>
                    <a:pt x="681" y="526"/>
                  </a:lnTo>
                  <a:lnTo>
                    <a:pt x="642" y="521"/>
                  </a:lnTo>
                  <a:lnTo>
                    <a:pt x="608" y="515"/>
                  </a:lnTo>
                  <a:lnTo>
                    <a:pt x="577" y="508"/>
                  </a:lnTo>
                  <a:lnTo>
                    <a:pt x="549" y="501"/>
                  </a:lnTo>
                  <a:lnTo>
                    <a:pt x="482" y="480"/>
                  </a:lnTo>
                  <a:lnTo>
                    <a:pt x="418" y="453"/>
                  </a:lnTo>
                  <a:lnTo>
                    <a:pt x="358" y="421"/>
                  </a:lnTo>
                  <a:lnTo>
                    <a:pt x="301" y="382"/>
                  </a:lnTo>
                  <a:lnTo>
                    <a:pt x="249" y="339"/>
                  </a:lnTo>
                  <a:lnTo>
                    <a:pt x="201" y="292"/>
                  </a:lnTo>
                  <a:lnTo>
                    <a:pt x="157" y="241"/>
                  </a:lnTo>
                  <a:lnTo>
                    <a:pt x="118" y="185"/>
                  </a:lnTo>
                  <a:lnTo>
                    <a:pt x="84" y="126"/>
                  </a:lnTo>
                  <a:lnTo>
                    <a:pt x="56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2"/>
                </a:solidFill>
              </a:endParaRP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7CE6BCDF-C20F-4BE0-88F1-A0DAA843D212}"/>
              </a:ext>
            </a:extLst>
          </p:cNvPr>
          <p:cNvSpPr txBox="1"/>
          <p:nvPr/>
        </p:nvSpPr>
        <p:spPr>
          <a:xfrm>
            <a:off x="9354639" y="4352433"/>
            <a:ext cx="1615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2"/>
                </a:solidFill>
                <a:latin typeface="Abadi" panose="020B0604020104020204" pitchFamily="34" charset="0"/>
              </a:rPr>
              <a:t>5 contacts = 1 Devis </a:t>
            </a:r>
          </a:p>
        </p:txBody>
      </p:sp>
      <p:sp>
        <p:nvSpPr>
          <p:cNvPr id="14" name="Rectangle : coins arrondis 7">
            <a:extLst>
              <a:ext uri="{FF2B5EF4-FFF2-40B4-BE49-F238E27FC236}">
                <a16:creationId xmlns:a16="http://schemas.microsoft.com/office/drawing/2014/main" id="{B95AF867-50E3-4D18-88E9-0B50824CF4C1}"/>
              </a:ext>
            </a:extLst>
          </p:cNvPr>
          <p:cNvSpPr/>
          <p:nvPr/>
        </p:nvSpPr>
        <p:spPr>
          <a:xfrm>
            <a:off x="117748" y="4905298"/>
            <a:ext cx="11549201" cy="19229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Nb de contrats 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| 113 vs 117 en 2022</a:t>
            </a: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| 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42 vs 45 sociétés en 2022 ont commandé : taux d’usure 30%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fr-FR" sz="1600" b="1" err="1">
                <a:solidFill>
                  <a:schemeClr val="tx1"/>
                </a:solidFill>
                <a:sym typeface="Wingdings" panose="05000000000000000000" pitchFamily="2" charset="2"/>
              </a:rPr>
              <a:t>Tx</a:t>
            </a: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 transfo |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 Objectif atteint à 1 contrat prêt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Nb de contacts |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 92% de l’objectif – retour d’une équipe commerciale au complet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PDC | S1 410k€ 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Vs 372k€ en 2022 et </a:t>
            </a: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S2 478k€ 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Vs 479k€ en 2022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è"/>
            </a:pPr>
            <a:r>
              <a:rPr lang="fr-FR" sz="1600" b="1" err="1">
                <a:solidFill>
                  <a:schemeClr val="tx1"/>
                </a:solidFill>
                <a:sym typeface="Wingdings" panose="05000000000000000000" pitchFamily="2" charset="2"/>
              </a:rPr>
              <a:t>Nvx</a:t>
            </a:r>
            <a:r>
              <a:rPr lang="fr-FR" sz="1600" b="1">
                <a:solidFill>
                  <a:schemeClr val="tx1"/>
                </a:solidFill>
                <a:sym typeface="Wingdings" panose="05000000000000000000" pitchFamily="2" charset="2"/>
              </a:rPr>
              <a:t> clients | 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baisse importante I financement des </a:t>
            </a:r>
            <a:r>
              <a:rPr lang="fr-FR" sz="1600" err="1">
                <a:solidFill>
                  <a:schemeClr val="tx1"/>
                </a:solidFill>
                <a:sym typeface="Wingdings" panose="05000000000000000000" pitchFamily="2" charset="2"/>
              </a:rPr>
              <a:t>biotechs</a:t>
            </a:r>
            <a:r>
              <a:rPr lang="fr-FR" sz="1600">
                <a:solidFill>
                  <a:schemeClr val="tx1"/>
                </a:solidFill>
                <a:sym typeface="Wingdings" panose="05000000000000000000" pitchFamily="2" charset="2"/>
              </a:rPr>
              <a:t> ↘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545C1D1C-CFA1-4933-B862-6D1644038857}"/>
              </a:ext>
            </a:extLst>
          </p:cNvPr>
          <p:cNvSpPr/>
          <p:nvPr/>
        </p:nvSpPr>
        <p:spPr>
          <a:xfrm>
            <a:off x="11260446" y="2645614"/>
            <a:ext cx="109512" cy="388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524CF2-FF4E-4CA6-AB3C-21A24B54DB9D}"/>
              </a:ext>
            </a:extLst>
          </p:cNvPr>
          <p:cNvSpPr txBox="1"/>
          <p:nvPr/>
        </p:nvSpPr>
        <p:spPr>
          <a:xfrm>
            <a:off x="11461683" y="2553306"/>
            <a:ext cx="1125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PDC S2 </a:t>
            </a:r>
          </a:p>
          <a:p>
            <a:r>
              <a:rPr lang="fr-FR" sz="1200"/>
              <a:t>478k€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0D64565-767A-48AF-93BB-6FA77C0445DD}"/>
              </a:ext>
            </a:extLst>
          </p:cNvPr>
          <p:cNvSpPr txBox="1"/>
          <p:nvPr/>
        </p:nvSpPr>
        <p:spPr>
          <a:xfrm>
            <a:off x="11445828" y="3063426"/>
            <a:ext cx="72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/>
              <a:t>PDC S1 </a:t>
            </a:r>
          </a:p>
          <a:p>
            <a:r>
              <a:rPr lang="fr-FR" sz="1200"/>
              <a:t>410k€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065CC64-9E48-4AEC-A823-BA3EA850954B}"/>
              </a:ext>
            </a:extLst>
          </p:cNvPr>
          <p:cNvSpPr txBox="1"/>
          <p:nvPr/>
        </p:nvSpPr>
        <p:spPr>
          <a:xfrm>
            <a:off x="214951" y="4005039"/>
            <a:ext cx="163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*HORS PERHA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97E851E-C67B-C4F5-2DBB-6C3858A5D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54078"/>
              </p:ext>
            </p:extLst>
          </p:nvPr>
        </p:nvGraphicFramePr>
        <p:xfrm>
          <a:off x="214951" y="1773219"/>
          <a:ext cx="10969625" cy="2133600"/>
        </p:xfrm>
        <a:graphic>
          <a:graphicData uri="http://schemas.openxmlformats.org/drawingml/2006/table">
            <a:tbl>
              <a:tblPr/>
              <a:tblGrid>
                <a:gridCol w="931761">
                  <a:extLst>
                    <a:ext uri="{9D8B030D-6E8A-4147-A177-3AD203B41FA5}">
                      <a16:colId xmlns:a16="http://schemas.microsoft.com/office/drawing/2014/main" val="78977999"/>
                    </a:ext>
                  </a:extLst>
                </a:gridCol>
                <a:gridCol w="1188995">
                  <a:extLst>
                    <a:ext uri="{9D8B030D-6E8A-4147-A177-3AD203B41FA5}">
                      <a16:colId xmlns:a16="http://schemas.microsoft.com/office/drawing/2014/main" val="1469503153"/>
                    </a:ext>
                  </a:extLst>
                </a:gridCol>
                <a:gridCol w="1188995">
                  <a:extLst>
                    <a:ext uri="{9D8B030D-6E8A-4147-A177-3AD203B41FA5}">
                      <a16:colId xmlns:a16="http://schemas.microsoft.com/office/drawing/2014/main" val="3189114227"/>
                    </a:ext>
                  </a:extLst>
                </a:gridCol>
                <a:gridCol w="998451">
                  <a:extLst>
                    <a:ext uri="{9D8B030D-6E8A-4147-A177-3AD203B41FA5}">
                      <a16:colId xmlns:a16="http://schemas.microsoft.com/office/drawing/2014/main" val="931408129"/>
                    </a:ext>
                  </a:extLst>
                </a:gridCol>
                <a:gridCol w="1288078">
                  <a:extLst>
                    <a:ext uri="{9D8B030D-6E8A-4147-A177-3AD203B41FA5}">
                      <a16:colId xmlns:a16="http://schemas.microsoft.com/office/drawing/2014/main" val="3375152035"/>
                    </a:ext>
                  </a:extLst>
                </a:gridCol>
                <a:gridCol w="1387161">
                  <a:extLst>
                    <a:ext uri="{9D8B030D-6E8A-4147-A177-3AD203B41FA5}">
                      <a16:colId xmlns:a16="http://schemas.microsoft.com/office/drawing/2014/main" val="2785403990"/>
                    </a:ext>
                  </a:extLst>
                </a:gridCol>
                <a:gridCol w="1288078">
                  <a:extLst>
                    <a:ext uri="{9D8B030D-6E8A-4147-A177-3AD203B41FA5}">
                      <a16:colId xmlns:a16="http://schemas.microsoft.com/office/drawing/2014/main" val="2954031065"/>
                    </a:ext>
                  </a:extLst>
                </a:gridCol>
                <a:gridCol w="1349053">
                  <a:extLst>
                    <a:ext uri="{9D8B030D-6E8A-4147-A177-3AD203B41FA5}">
                      <a16:colId xmlns:a16="http://schemas.microsoft.com/office/drawing/2014/main" val="2468082388"/>
                    </a:ext>
                  </a:extLst>
                </a:gridCol>
                <a:gridCol w="1349053">
                  <a:extLst>
                    <a:ext uri="{9D8B030D-6E8A-4147-A177-3AD203B41FA5}">
                      <a16:colId xmlns:a16="http://schemas.microsoft.com/office/drawing/2014/main" val="1929539829"/>
                    </a:ext>
                  </a:extLst>
                </a:gridCol>
              </a:tblGrid>
              <a:tr h="1774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Réalisé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Nouv.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PDC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Panier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Tx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Total Nbr contacts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98840"/>
                  </a:ext>
                </a:extLst>
              </a:tr>
              <a:tr h="1839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Devis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devis envoyés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contrats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clients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Moy 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transf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10166"/>
                  </a:ext>
                </a:extLst>
              </a:tr>
              <a:tr h="20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888 609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76583"/>
                  </a:ext>
                </a:extLst>
              </a:tr>
              <a:tr h="20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276 878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8 652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59270"/>
                  </a:ext>
                </a:extLst>
              </a:tr>
              <a:tr h="20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201 505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338475"/>
                  </a:ext>
                </a:extLst>
              </a:tr>
              <a:tr h="20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195 286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8 428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564709"/>
                  </a:ext>
                </a:extLst>
              </a:tr>
              <a:tr h="203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214 940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7 572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973574"/>
                  </a:ext>
                </a:extLst>
              </a:tr>
              <a:tr h="177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Obj  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1300000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1 664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12172"/>
                  </a:ext>
                </a:extLst>
              </a:tr>
              <a:tr h="177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R/0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111%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779373"/>
                  </a:ext>
                </a:extLst>
              </a:tr>
            </a:tbl>
          </a:graphicData>
        </a:graphic>
      </p:graphicFrame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BA819B85-986D-9A62-38F5-E7EB65DE9164}"/>
              </a:ext>
            </a:extLst>
          </p:cNvPr>
          <p:cNvSpPr/>
          <p:nvPr/>
        </p:nvSpPr>
        <p:spPr>
          <a:xfrm>
            <a:off x="11260446" y="3077663"/>
            <a:ext cx="109512" cy="388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66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1698DA-98DB-8301-4433-F455F317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Calibri"/>
                <a:cs typeface="Calibri"/>
              </a:rPr>
              <a:t>BILAN 2023 vs </a:t>
            </a:r>
            <a:r>
              <a:rPr lang="fr-FR" err="1">
                <a:ea typeface="Calibri"/>
                <a:cs typeface="Calibri"/>
              </a:rPr>
              <a:t>Prev</a:t>
            </a:r>
            <a:r>
              <a:rPr lang="fr-FR">
                <a:ea typeface="Calibri"/>
                <a:cs typeface="Calibri"/>
              </a:rPr>
              <a:t> début d'année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45E1AD-75E0-7CD8-6DCD-F9B54824E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65287"/>
              </p:ext>
            </p:extLst>
          </p:nvPr>
        </p:nvGraphicFramePr>
        <p:xfrm>
          <a:off x="405354" y="2036191"/>
          <a:ext cx="11425285" cy="2846898"/>
        </p:xfrm>
        <a:graphic>
          <a:graphicData uri="http://schemas.openxmlformats.org/drawingml/2006/table">
            <a:tbl>
              <a:tblPr/>
              <a:tblGrid>
                <a:gridCol w="1560776">
                  <a:extLst>
                    <a:ext uri="{9D8B030D-6E8A-4147-A177-3AD203B41FA5}">
                      <a16:colId xmlns:a16="http://schemas.microsoft.com/office/drawing/2014/main" val="4061039592"/>
                    </a:ext>
                  </a:extLst>
                </a:gridCol>
                <a:gridCol w="918104">
                  <a:extLst>
                    <a:ext uri="{9D8B030D-6E8A-4147-A177-3AD203B41FA5}">
                      <a16:colId xmlns:a16="http://schemas.microsoft.com/office/drawing/2014/main" val="3258859070"/>
                    </a:ext>
                  </a:extLst>
                </a:gridCol>
                <a:gridCol w="805891">
                  <a:extLst>
                    <a:ext uri="{9D8B030D-6E8A-4147-A177-3AD203B41FA5}">
                      <a16:colId xmlns:a16="http://schemas.microsoft.com/office/drawing/2014/main" val="979432368"/>
                    </a:ext>
                  </a:extLst>
                </a:gridCol>
                <a:gridCol w="989511">
                  <a:extLst>
                    <a:ext uri="{9D8B030D-6E8A-4147-A177-3AD203B41FA5}">
                      <a16:colId xmlns:a16="http://schemas.microsoft.com/office/drawing/2014/main" val="1887740601"/>
                    </a:ext>
                  </a:extLst>
                </a:gridCol>
                <a:gridCol w="958908">
                  <a:extLst>
                    <a:ext uri="{9D8B030D-6E8A-4147-A177-3AD203B41FA5}">
                      <a16:colId xmlns:a16="http://schemas.microsoft.com/office/drawing/2014/main" val="4140120521"/>
                    </a:ext>
                  </a:extLst>
                </a:gridCol>
                <a:gridCol w="958908">
                  <a:extLst>
                    <a:ext uri="{9D8B030D-6E8A-4147-A177-3AD203B41FA5}">
                      <a16:colId xmlns:a16="http://schemas.microsoft.com/office/drawing/2014/main" val="2957193117"/>
                    </a:ext>
                  </a:extLst>
                </a:gridCol>
                <a:gridCol w="632471">
                  <a:extLst>
                    <a:ext uri="{9D8B030D-6E8A-4147-A177-3AD203B41FA5}">
                      <a16:colId xmlns:a16="http://schemas.microsoft.com/office/drawing/2014/main" val="3950507313"/>
                    </a:ext>
                  </a:extLst>
                </a:gridCol>
                <a:gridCol w="632471">
                  <a:extLst>
                    <a:ext uri="{9D8B030D-6E8A-4147-A177-3AD203B41FA5}">
                      <a16:colId xmlns:a16="http://schemas.microsoft.com/office/drawing/2014/main" val="1675044521"/>
                    </a:ext>
                  </a:extLst>
                </a:gridCol>
                <a:gridCol w="1509770">
                  <a:extLst>
                    <a:ext uri="{9D8B030D-6E8A-4147-A177-3AD203B41FA5}">
                      <a16:colId xmlns:a16="http://schemas.microsoft.com/office/drawing/2014/main" val="2273459427"/>
                    </a:ext>
                  </a:extLst>
                </a:gridCol>
                <a:gridCol w="571264">
                  <a:extLst>
                    <a:ext uri="{9D8B030D-6E8A-4147-A177-3AD203B41FA5}">
                      <a16:colId xmlns:a16="http://schemas.microsoft.com/office/drawing/2014/main" val="3870350741"/>
                    </a:ext>
                  </a:extLst>
                </a:gridCol>
                <a:gridCol w="652873">
                  <a:extLst>
                    <a:ext uri="{9D8B030D-6E8A-4147-A177-3AD203B41FA5}">
                      <a16:colId xmlns:a16="http://schemas.microsoft.com/office/drawing/2014/main" val="390880810"/>
                    </a:ext>
                  </a:extLst>
                </a:gridCol>
                <a:gridCol w="601867">
                  <a:extLst>
                    <a:ext uri="{9D8B030D-6E8A-4147-A177-3AD203B41FA5}">
                      <a16:colId xmlns:a16="http://schemas.microsoft.com/office/drawing/2014/main" val="581613140"/>
                    </a:ext>
                  </a:extLst>
                </a:gridCol>
                <a:gridCol w="632471">
                  <a:extLst>
                    <a:ext uri="{9D8B030D-6E8A-4147-A177-3AD203B41FA5}">
                      <a16:colId xmlns:a16="http://schemas.microsoft.com/office/drawing/2014/main" val="3761303425"/>
                    </a:ext>
                  </a:extLst>
                </a:gridCol>
              </a:tblGrid>
              <a:tr h="47827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PDC projetée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Dont à IDENTIFIER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PDC réelle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contrats réels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Nb devis réel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Contacts théoriques à atteindre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Répartition contacts à atteindre / sales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83583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Contrats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devis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AMO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réel AMO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HCH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FFFFFF"/>
                          </a:solidFill>
                          <a:effectLst/>
                          <a:latin typeface="Abadi" panose="020B0604020104020204" pitchFamily="34" charset="0"/>
                        </a:rPr>
                        <a:t>réel HCH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35636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71301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CDMO***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290 000 €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242 420 €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33419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BIOTECH****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326 500 €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85 000 €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170 378 €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95456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Big PHARMA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70 500 €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45 400 €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1385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Mid Pharma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134 000 €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113 450 €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16291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NUTRA***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254 000 €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223 469 €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245626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INSTIT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120 000 €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93 492 €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Intégrés dans les chiffres Biotech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2156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PDC BD Externalisée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105 000 €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105 000 €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85378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1 195 000 €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190 000 €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1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888 608 €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1 730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821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909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</a:rPr>
                        <a:t>753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8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68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9C639B7E-A08A-43BB-AD17-FDBB90298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028360"/>
              </p:ext>
            </p:extLst>
          </p:nvPr>
        </p:nvGraphicFramePr>
        <p:xfrm>
          <a:off x="2083267" y="1275473"/>
          <a:ext cx="6331762" cy="394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1EDD3A21-4AAE-4BEA-9E0F-D663F6A1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1" y="274639"/>
            <a:ext cx="9517419" cy="711081"/>
          </a:xfrm>
        </p:spPr>
        <p:txBody>
          <a:bodyPr/>
          <a:lstStyle/>
          <a:p>
            <a:pPr algn="l"/>
            <a:r>
              <a:rPr lang="en-IN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Focus affaires </a:t>
            </a:r>
            <a:r>
              <a:rPr lang="en-IN" sz="3200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gagnées</a:t>
            </a:r>
            <a:r>
              <a:rPr lang="en-IN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par </a:t>
            </a:r>
            <a:r>
              <a:rPr lang="en-IN" sz="3200" err="1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secteur</a:t>
            </a:r>
            <a:r>
              <a:rPr lang="en-IN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 &amp; par Pays </a:t>
            </a:r>
            <a:endParaRPr lang="fr-FR" sz="32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E7538C-90D1-4E73-B8A0-D50B5012D4E2}"/>
              </a:ext>
            </a:extLst>
          </p:cNvPr>
          <p:cNvSpPr txBox="1"/>
          <p:nvPr/>
        </p:nvSpPr>
        <p:spPr>
          <a:xfrm>
            <a:off x="9948499" y="1547018"/>
            <a:ext cx="1496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76% France</a:t>
            </a:r>
          </a:p>
          <a:p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24% Export</a:t>
            </a:r>
          </a:p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Vs 26% en 2021</a:t>
            </a:r>
          </a:p>
          <a:p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Vs 28% en 2022</a:t>
            </a:r>
          </a:p>
        </p:txBody>
      </p:sp>
      <p:pic>
        <p:nvPicPr>
          <p:cNvPr id="6" name="Graphique 5" descr="Globe terrestre : Europe et Afrique">
            <a:extLst>
              <a:ext uri="{FF2B5EF4-FFF2-40B4-BE49-F238E27FC236}">
                <a16:creationId xmlns:a16="http://schemas.microsoft.com/office/drawing/2014/main" id="{7D1C01EC-A557-4B2C-9760-4F8E841F77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2843" y="1350055"/>
            <a:ext cx="1312844" cy="1312844"/>
          </a:xfrm>
          <a:prstGeom prst="rect">
            <a:avLst/>
          </a:prstGeom>
        </p:spPr>
      </p:pic>
      <p:sp>
        <p:nvSpPr>
          <p:cNvPr id="7" name="Footer Placeholder 14">
            <a:extLst>
              <a:ext uri="{FF2B5EF4-FFF2-40B4-BE49-F238E27FC236}">
                <a16:creationId xmlns:a16="http://schemas.microsoft.com/office/drawing/2014/main" id="{CEF19263-2A4F-4C32-AB69-180677A3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</a:t>
            </a:r>
          </a:p>
        </p:txBody>
      </p:sp>
      <p:sp>
        <p:nvSpPr>
          <p:cNvPr id="14" name="Rectangle : coins arrondis 7">
            <a:extLst>
              <a:ext uri="{FF2B5EF4-FFF2-40B4-BE49-F238E27FC236}">
                <a16:creationId xmlns:a16="http://schemas.microsoft.com/office/drawing/2014/main" id="{A16358BC-2EA3-4475-B0EC-B2F1211E0936}"/>
              </a:ext>
            </a:extLst>
          </p:cNvPr>
          <p:cNvSpPr/>
          <p:nvPr/>
        </p:nvSpPr>
        <p:spPr>
          <a:xfrm>
            <a:off x="549796" y="5221603"/>
            <a:ext cx="6221337" cy="9915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CDMO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  </a:t>
            </a:r>
            <a:r>
              <a:rPr lang="fr-FR" sz="80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| 27% Vs 27% en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Biotech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 | 19% Vs 15% en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Pharma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 | 18% Vs 23% en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err="1">
                <a:solidFill>
                  <a:schemeClr val="tx1"/>
                </a:solidFill>
                <a:latin typeface="Abadi" panose="020B0604020104020204" pitchFamily="34" charset="0"/>
              </a:rPr>
              <a:t>Nutra</a:t>
            </a: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    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| 25% Vs 30% en 2022</a:t>
            </a:r>
          </a:p>
        </p:txBody>
      </p:sp>
      <p:sp>
        <p:nvSpPr>
          <p:cNvPr id="11" name="Rectangle : coins arrondis 7">
            <a:extLst>
              <a:ext uri="{FF2B5EF4-FFF2-40B4-BE49-F238E27FC236}">
                <a16:creationId xmlns:a16="http://schemas.microsoft.com/office/drawing/2014/main" id="{9E962E1A-D06A-4CEE-A758-D2CA2CEF72F9}"/>
              </a:ext>
            </a:extLst>
          </p:cNvPr>
          <p:cNvSpPr/>
          <p:nvPr/>
        </p:nvSpPr>
        <p:spPr>
          <a:xfrm>
            <a:off x="6382444" y="5221603"/>
            <a:ext cx="4893860" cy="9915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CDMO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  </a:t>
            </a:r>
            <a:r>
              <a:rPr lang="fr-FR" sz="80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| 84% Objectif | 242k€ Vs 290k€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Biotech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 | 39% Objectif | 170k€ Vs 431k€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Pharma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 | 78% Objectif | 158k€ Vs 204k€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err="1">
                <a:solidFill>
                  <a:schemeClr val="tx1"/>
                </a:solidFill>
                <a:latin typeface="Abadi" panose="020B0604020104020204" pitchFamily="34" charset="0"/>
              </a:rPr>
              <a:t>Nutra</a:t>
            </a:r>
            <a:r>
              <a:rPr lang="fr-FR" sz="1600" b="1">
                <a:solidFill>
                  <a:schemeClr val="tx1"/>
                </a:solidFill>
                <a:latin typeface="Abadi" panose="020B0604020104020204" pitchFamily="34" charset="0"/>
              </a:rPr>
              <a:t>    </a:t>
            </a:r>
            <a:r>
              <a:rPr lang="fr-FR" sz="1600">
                <a:solidFill>
                  <a:schemeClr val="tx1"/>
                </a:solidFill>
                <a:latin typeface="Abadi" panose="020B0604020104020204" pitchFamily="34" charset="0"/>
              </a:rPr>
              <a:t>|88% Objectif  | 223k€ Vs 254k€</a:t>
            </a:r>
          </a:p>
        </p:txBody>
      </p:sp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650D2553-6321-E5FB-BFEC-59F800BA9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353157"/>
              </p:ext>
            </p:extLst>
          </p:nvPr>
        </p:nvGraphicFramePr>
        <p:xfrm>
          <a:off x="8772162" y="2807775"/>
          <a:ext cx="235267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352597" imgH="2124061" progId="Excel.Sheet.12">
                  <p:embed/>
                </p:oleObj>
              </mc:Choice>
              <mc:Fallback>
                <p:oleObj name="Worksheet" r:id="rId5" imgW="2352597" imgH="2124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72162" y="2807775"/>
                        <a:ext cx="2352675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12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5">
            <a:extLst>
              <a:ext uri="{FF2B5EF4-FFF2-40B4-BE49-F238E27FC236}">
                <a16:creationId xmlns:a16="http://schemas.microsoft.com/office/drawing/2014/main" id="{E6E5C78B-BAD9-4960-8AA6-D2E6450310E6}"/>
              </a:ext>
            </a:extLst>
          </p:cNvPr>
          <p:cNvSpPr/>
          <p:nvPr/>
        </p:nvSpPr>
        <p:spPr>
          <a:xfrm>
            <a:off x="3286100" y="1670852"/>
            <a:ext cx="3586794" cy="358679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3">
            <a:extLst>
              <a:ext uri="{FF2B5EF4-FFF2-40B4-BE49-F238E27FC236}">
                <a16:creationId xmlns:a16="http://schemas.microsoft.com/office/drawing/2014/main" id="{48DC2330-76B0-4F46-A472-DC79CD3AE193}"/>
              </a:ext>
            </a:extLst>
          </p:cNvPr>
          <p:cNvSpPr/>
          <p:nvPr/>
        </p:nvSpPr>
        <p:spPr>
          <a:xfrm>
            <a:off x="3816974" y="2732597"/>
            <a:ext cx="2525048" cy="25250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CAF43443-EBBA-48BA-91BA-F1CB892D4EDA}"/>
              </a:ext>
            </a:extLst>
          </p:cNvPr>
          <p:cNvSpPr/>
          <p:nvPr/>
        </p:nvSpPr>
        <p:spPr>
          <a:xfrm>
            <a:off x="4372100" y="3842848"/>
            <a:ext cx="1414798" cy="141479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47CF1B71-DB66-484B-8945-8223E1BD8FC0}"/>
              </a:ext>
            </a:extLst>
          </p:cNvPr>
          <p:cNvSpPr txBox="1"/>
          <p:nvPr/>
        </p:nvSpPr>
        <p:spPr>
          <a:xfrm>
            <a:off x="4862928" y="4221581"/>
            <a:ext cx="43313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3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</a:p>
        </p:txBody>
      </p:sp>
      <p:sp>
        <p:nvSpPr>
          <p:cNvPr id="7" name="TextBox 68">
            <a:extLst>
              <a:ext uri="{FF2B5EF4-FFF2-40B4-BE49-F238E27FC236}">
                <a16:creationId xmlns:a16="http://schemas.microsoft.com/office/drawing/2014/main" id="{4C40BAA1-C155-4175-B546-7DD44BB469AE}"/>
              </a:ext>
            </a:extLst>
          </p:cNvPr>
          <p:cNvSpPr txBox="1"/>
          <p:nvPr/>
        </p:nvSpPr>
        <p:spPr>
          <a:xfrm>
            <a:off x="4826061" y="2902727"/>
            <a:ext cx="50686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44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</a:p>
        </p:txBody>
      </p:sp>
      <p:sp>
        <p:nvSpPr>
          <p:cNvPr id="8" name="TextBox 69">
            <a:extLst>
              <a:ext uri="{FF2B5EF4-FFF2-40B4-BE49-F238E27FC236}">
                <a16:creationId xmlns:a16="http://schemas.microsoft.com/office/drawing/2014/main" id="{028E8377-843A-4901-9EA9-863EB1462154}"/>
              </a:ext>
            </a:extLst>
          </p:cNvPr>
          <p:cNvSpPr txBox="1"/>
          <p:nvPr/>
        </p:nvSpPr>
        <p:spPr>
          <a:xfrm>
            <a:off x="4821251" y="1786099"/>
            <a:ext cx="51648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4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5A9D00-AF3E-4C42-BB26-19191B43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274638"/>
            <a:ext cx="10197496" cy="711200"/>
          </a:xfrm>
        </p:spPr>
        <p:txBody>
          <a:bodyPr/>
          <a:lstStyle/>
          <a:p>
            <a:pPr algn="l"/>
            <a:r>
              <a:rPr lang="en-IN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Focus top 3 Clients 2023 </a:t>
            </a:r>
          </a:p>
        </p:txBody>
      </p:sp>
      <p:sp>
        <p:nvSpPr>
          <p:cNvPr id="18" name="ZoneTexte 1">
            <a:extLst>
              <a:ext uri="{FF2B5EF4-FFF2-40B4-BE49-F238E27FC236}">
                <a16:creationId xmlns:a16="http://schemas.microsoft.com/office/drawing/2014/main" id="{FAABFFCF-99E0-4B44-993E-1CA67D0815EB}"/>
              </a:ext>
            </a:extLst>
          </p:cNvPr>
          <p:cNvSpPr txBox="1"/>
          <p:nvPr/>
        </p:nvSpPr>
        <p:spPr>
          <a:xfrm>
            <a:off x="7701699" y="1498862"/>
            <a:ext cx="4190842" cy="462911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799" b="1">
                <a:latin typeface="Abadi" panose="020B0604020104020204" pitchFamily="34" charset="0"/>
              </a:rPr>
              <a:t> </a:t>
            </a:r>
          </a:p>
          <a:p>
            <a:pPr algn="ctr"/>
            <a:r>
              <a:rPr lang="fr-FR" sz="1799" b="1">
                <a:latin typeface="Abadi" panose="020B0604020104020204" pitchFamily="34" charset="0"/>
              </a:rPr>
              <a:t>2022 : 36% PDC </a:t>
            </a:r>
          </a:p>
          <a:p>
            <a:pPr algn="ctr"/>
            <a:r>
              <a:rPr lang="fr-FR" sz="1799">
                <a:latin typeface="Abadi" panose="020B0604020104020204" pitchFamily="34" charset="0"/>
              </a:rPr>
              <a:t>L’Oréal</a:t>
            </a:r>
            <a:r>
              <a:rPr lang="fr-FR" sz="1799" b="1">
                <a:latin typeface="Abadi" panose="020B0604020104020204" pitchFamily="34" charset="0"/>
              </a:rPr>
              <a:t>, Mithra, </a:t>
            </a:r>
            <a:r>
              <a:rPr lang="fr-FR" sz="1799" err="1">
                <a:latin typeface="Abadi" panose="020B0604020104020204" pitchFamily="34" charset="0"/>
              </a:rPr>
              <a:t>Aelis</a:t>
            </a:r>
            <a:endParaRPr lang="fr-FR" sz="1799" b="1">
              <a:latin typeface="Abadi" panose="020B0604020104020204" pitchFamily="34" charset="0"/>
            </a:endParaRPr>
          </a:p>
          <a:p>
            <a:pPr algn="ctr"/>
            <a:endParaRPr lang="fr-FR" sz="1799" b="1">
              <a:latin typeface="Abadi" panose="020B0604020104020204" pitchFamily="34" charset="0"/>
            </a:endParaRPr>
          </a:p>
          <a:p>
            <a:pPr algn="ctr"/>
            <a:r>
              <a:rPr lang="fr-FR" sz="1799" b="1">
                <a:latin typeface="Abadi" panose="020B0604020104020204" pitchFamily="34" charset="0"/>
              </a:rPr>
              <a:t>2021 : 25% PDC </a:t>
            </a:r>
          </a:p>
          <a:p>
            <a:pPr algn="ctr"/>
            <a:r>
              <a:rPr lang="fr-FR" sz="1799" err="1">
                <a:latin typeface="Abadi" panose="020B0604020104020204" pitchFamily="34" charset="0"/>
              </a:rPr>
              <a:t>Diamidex</a:t>
            </a:r>
            <a:r>
              <a:rPr lang="fr-FR" sz="1799" b="1">
                <a:latin typeface="Abadi" panose="020B0604020104020204" pitchFamily="34" charset="0"/>
              </a:rPr>
              <a:t>, Mithra, </a:t>
            </a:r>
            <a:r>
              <a:rPr lang="fr-FR" sz="1799" err="1">
                <a:latin typeface="Abadi" panose="020B0604020104020204" pitchFamily="34" charset="0"/>
              </a:rPr>
              <a:t>Atlanthéra</a:t>
            </a:r>
            <a:r>
              <a:rPr lang="fr-FR" sz="1799" b="1">
                <a:latin typeface="Abadi" panose="020B0604020104020204" pitchFamily="34" charset="0"/>
              </a:rPr>
              <a:t> </a:t>
            </a:r>
          </a:p>
          <a:p>
            <a:pPr algn="ctr"/>
            <a:endParaRPr lang="fr-FR" sz="1799" b="1">
              <a:latin typeface="Abadi" panose="020B0604020104020204" pitchFamily="34" charset="0"/>
            </a:endParaRPr>
          </a:p>
          <a:p>
            <a:pPr algn="ctr"/>
            <a:r>
              <a:rPr lang="fr-FR" sz="1799" b="1">
                <a:latin typeface="Abadi" panose="020B0604020104020204" pitchFamily="34" charset="0"/>
              </a:rPr>
              <a:t>2020 : 48% PDC </a:t>
            </a:r>
          </a:p>
          <a:p>
            <a:pPr algn="ctr"/>
            <a:r>
              <a:rPr lang="fr-FR" sz="1799" b="1" err="1">
                <a:latin typeface="Abadi" panose="020B0604020104020204" pitchFamily="34" charset="0"/>
              </a:rPr>
              <a:t>Seqens</a:t>
            </a:r>
            <a:r>
              <a:rPr lang="fr-FR" sz="1799" b="1">
                <a:latin typeface="Abadi" panose="020B0604020104020204" pitchFamily="34" charset="0"/>
              </a:rPr>
              <a:t>, Servier, Nestlé </a:t>
            </a:r>
          </a:p>
          <a:p>
            <a:pPr algn="ctr"/>
            <a:endParaRPr lang="fr-FR" sz="1799" b="1">
              <a:latin typeface="Abadi" panose="020B0604020104020204" pitchFamily="34" charset="0"/>
            </a:endParaRPr>
          </a:p>
          <a:p>
            <a:pPr algn="ctr"/>
            <a:r>
              <a:rPr lang="fr-FR" sz="1799" b="1">
                <a:latin typeface="Abadi" panose="020B0604020104020204" pitchFamily="34" charset="0"/>
              </a:rPr>
              <a:t>2019 : 50 % PDC </a:t>
            </a:r>
          </a:p>
          <a:p>
            <a:pPr algn="ctr"/>
            <a:r>
              <a:rPr lang="fr-FR" sz="1799" b="1" err="1">
                <a:latin typeface="Abadi" panose="020B0604020104020204" pitchFamily="34" charset="0"/>
              </a:rPr>
              <a:t>Seqens</a:t>
            </a:r>
            <a:r>
              <a:rPr lang="fr-FR" sz="1799" b="1">
                <a:latin typeface="Abadi" panose="020B0604020104020204" pitchFamily="34" charset="0"/>
              </a:rPr>
              <a:t>, Servier (</a:t>
            </a:r>
            <a:r>
              <a:rPr lang="fr-FR" sz="1799" b="1" err="1">
                <a:latin typeface="Abadi" panose="020B0604020104020204" pitchFamily="34" charset="0"/>
              </a:rPr>
              <a:t>Oril</a:t>
            </a:r>
            <a:r>
              <a:rPr lang="fr-FR" sz="1799" b="1">
                <a:latin typeface="Abadi" panose="020B0604020104020204" pitchFamily="34" charset="0"/>
              </a:rPr>
              <a:t>), </a:t>
            </a:r>
            <a:r>
              <a:rPr lang="fr-FR" sz="1799">
                <a:latin typeface="Abadi" panose="020B0604020104020204" pitchFamily="34" charset="0"/>
              </a:rPr>
              <a:t>Zach </a:t>
            </a:r>
          </a:p>
          <a:p>
            <a:pPr algn="ctr"/>
            <a:endParaRPr lang="fr-FR" sz="1799" b="1">
              <a:latin typeface="Abadi" panose="020B0604020104020204" pitchFamily="34" charset="0"/>
            </a:endParaRPr>
          </a:p>
          <a:p>
            <a:pPr algn="ctr"/>
            <a:r>
              <a:rPr lang="fr-FR" sz="1799" b="1">
                <a:latin typeface="Abadi" panose="020B0604020104020204" pitchFamily="34" charset="0"/>
              </a:rPr>
              <a:t>2018 : 45 % PDC </a:t>
            </a:r>
          </a:p>
          <a:p>
            <a:pPr algn="ctr"/>
            <a:r>
              <a:rPr lang="fr-FR" sz="1799" err="1">
                <a:latin typeface="Abadi" panose="020B0604020104020204" pitchFamily="34" charset="0"/>
              </a:rPr>
              <a:t>Abivax</a:t>
            </a:r>
            <a:r>
              <a:rPr lang="fr-FR" sz="1799">
                <a:latin typeface="Abadi" panose="020B0604020104020204" pitchFamily="34" charset="0"/>
              </a:rPr>
              <a:t>,</a:t>
            </a:r>
            <a:r>
              <a:rPr lang="fr-FR" sz="1799" b="1">
                <a:latin typeface="Abadi" panose="020B0604020104020204" pitchFamily="34" charset="0"/>
              </a:rPr>
              <a:t> </a:t>
            </a:r>
            <a:r>
              <a:rPr lang="fr-FR" sz="1799" b="1" err="1">
                <a:latin typeface="Abadi" panose="020B0604020104020204" pitchFamily="34" charset="0"/>
              </a:rPr>
              <a:t>Seqens</a:t>
            </a:r>
            <a:r>
              <a:rPr lang="fr-FR" sz="1799" b="1">
                <a:latin typeface="Abadi" panose="020B0604020104020204" pitchFamily="34" charset="0"/>
              </a:rPr>
              <a:t>, Nestlé </a:t>
            </a:r>
          </a:p>
          <a:p>
            <a:pPr algn="ctr"/>
            <a:endParaRPr lang="fr-FR" sz="1799" b="1">
              <a:latin typeface="Abadi" panose="020B0604020104020204" pitchFamily="34" charset="0"/>
            </a:endParaRPr>
          </a:p>
          <a:p>
            <a:pPr algn="ctr"/>
            <a:endParaRPr lang="fr-FR" sz="1200" b="1"/>
          </a:p>
        </p:txBody>
      </p:sp>
      <p:sp>
        <p:nvSpPr>
          <p:cNvPr id="19" name="Footer Placeholder 14">
            <a:extLst>
              <a:ext uri="{FF2B5EF4-FFF2-40B4-BE49-F238E27FC236}">
                <a16:creationId xmlns:a16="http://schemas.microsoft.com/office/drawing/2014/main" id="{B0E1D06D-D328-4E6C-ADE3-A6AE8827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28F1E0B-7E61-42D4-B949-EA41DA228FBB}"/>
              </a:ext>
            </a:extLst>
          </p:cNvPr>
          <p:cNvSpPr txBox="1"/>
          <p:nvPr/>
        </p:nvSpPr>
        <p:spPr>
          <a:xfrm>
            <a:off x="296284" y="2200919"/>
            <a:ext cx="37686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1- L’OREAL | 11,3%</a:t>
            </a:r>
          </a:p>
          <a:p>
            <a:r>
              <a:rPr lang="fr-FR"/>
              <a:t>2- NESTLE | 10,5%</a:t>
            </a:r>
          </a:p>
          <a:p>
            <a:r>
              <a:rPr lang="fr-FR"/>
              <a:t>3- EUROAPI | 9,4%</a:t>
            </a:r>
          </a:p>
          <a:p>
            <a:pPr algn="ctr"/>
            <a:r>
              <a:rPr lang="fr-FR" sz="2000" i="1"/>
              <a:t>2023≈31% PDC</a:t>
            </a:r>
          </a:p>
        </p:txBody>
      </p:sp>
    </p:spTree>
    <p:extLst>
      <p:ext uri="{BB962C8B-B14F-4D97-AF65-F5344CB8AC3E}">
        <p14:creationId xmlns:p14="http://schemas.microsoft.com/office/powerpoint/2010/main" val="336689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D3A21-4AAE-4BEA-9E0F-D663F6A1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87" y="274639"/>
            <a:ext cx="11742473" cy="711081"/>
          </a:xfrm>
        </p:spPr>
        <p:txBody>
          <a:bodyPr/>
          <a:lstStyle/>
          <a:p>
            <a:pPr algn="l"/>
            <a:r>
              <a:rPr lang="en-IN" sz="3200">
                <a:solidFill>
                  <a:schemeClr val="bg1"/>
                </a:solidFill>
                <a:latin typeface="Abadi"/>
                <a:ea typeface="Open Sans"/>
                <a:cs typeface="Open Sans"/>
              </a:rPr>
              <a:t>9 Nouveaux clients : PDC 85k€</a:t>
            </a:r>
            <a:endParaRPr lang="fr-FR" sz="3200">
              <a:solidFill>
                <a:schemeClr val="bg1"/>
              </a:solidFill>
              <a:latin typeface="Abadi" panose="020B0604020104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E7538C-90D1-4E73-B8A0-D50B5012D4E2}"/>
              </a:ext>
            </a:extLst>
          </p:cNvPr>
          <p:cNvSpPr txBox="1"/>
          <p:nvPr/>
        </p:nvSpPr>
        <p:spPr>
          <a:xfrm>
            <a:off x="3399495" y="1293502"/>
            <a:ext cx="3859795" cy="123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1600">
                <a:latin typeface="Abadi" panose="020B0604020104020204" pitchFamily="34" charset="0"/>
              </a:rPr>
              <a:t>9 nouveaux clients | </a:t>
            </a:r>
            <a:r>
              <a:rPr lang="fr-FR" sz="1600" err="1">
                <a:latin typeface="Abadi" panose="020B0604020104020204" pitchFamily="34" charset="0"/>
              </a:rPr>
              <a:t>Obj</a:t>
            </a:r>
            <a:r>
              <a:rPr lang="fr-FR" sz="1600">
                <a:latin typeface="Abadi" panose="020B0604020104020204" pitchFamily="34" charset="0"/>
              </a:rPr>
              <a:t> 20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1600">
                <a:latin typeface="Abadi" panose="020B0604020104020204" pitchFamily="34" charset="0"/>
              </a:rPr>
              <a:t>12 commandes : 85 k€ (PM 7k€)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1600">
                <a:latin typeface="Abadi" panose="020B0604020104020204" pitchFamily="34" charset="0"/>
              </a:rPr>
              <a:t>18% export</a:t>
            </a:r>
          </a:p>
        </p:txBody>
      </p:sp>
      <p:pic>
        <p:nvPicPr>
          <p:cNvPr id="7" name="Image 6" descr="Une image contenant intérieur, noir&#10;&#10;Description générée avec un niveau de confiance élevé">
            <a:extLst>
              <a:ext uri="{FF2B5EF4-FFF2-40B4-BE49-F238E27FC236}">
                <a16:creationId xmlns:a16="http://schemas.microsoft.com/office/drawing/2014/main" id="{E47046E6-919C-4F34-83DC-7A7C62A05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7" t="-481" r="1607" b="481"/>
          <a:stretch/>
        </p:blipFill>
        <p:spPr>
          <a:xfrm rot="4634229">
            <a:off x="-2353534" y="2020145"/>
            <a:ext cx="8391734" cy="658703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0E34D2-58F4-41C6-941F-D5033C643B81}"/>
              </a:ext>
            </a:extLst>
          </p:cNvPr>
          <p:cNvSpPr txBox="1"/>
          <p:nvPr/>
        </p:nvSpPr>
        <p:spPr>
          <a:xfrm>
            <a:off x="6833595" y="1240713"/>
            <a:ext cx="535523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1600">
                <a:latin typeface="Abadi" panose="020B0604020104020204" pitchFamily="34" charset="0"/>
              </a:rPr>
              <a:t>10% de la PDC en 2023 vs 27% en 2022</a:t>
            </a:r>
          </a:p>
          <a:p>
            <a:pPr marL="342900" indent="-3429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ebdings" panose="05030102010509060703" pitchFamily="18" charset="2"/>
              <a:buChar char=""/>
            </a:pPr>
            <a:r>
              <a:rPr lang="fr-FR" sz="1600">
                <a:latin typeface="Abadi" panose="020B0604020104020204" pitchFamily="34" charset="0"/>
              </a:rPr>
              <a:t>7 </a:t>
            </a:r>
            <a:r>
              <a:rPr lang="fr-FR" sz="1600" err="1">
                <a:latin typeface="Abadi" panose="020B0604020104020204" pitchFamily="34" charset="0"/>
              </a:rPr>
              <a:t>nvx</a:t>
            </a:r>
            <a:r>
              <a:rPr lang="fr-FR" sz="1600">
                <a:latin typeface="Abadi" panose="020B0604020104020204" pitchFamily="34" charset="0"/>
              </a:rPr>
              <a:t> clients de 2022 ont recommandé I </a:t>
            </a:r>
          </a:p>
          <a:p>
            <a:pPr lvl="2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fr-FR" sz="1600">
                <a:latin typeface="Abadi" panose="020B0604020104020204" pitchFamily="34" charset="0"/>
                <a:sym typeface="Wingdings" panose="05000000000000000000" pitchFamily="2" charset="2"/>
              </a:rPr>
              <a:t></a:t>
            </a:r>
            <a:r>
              <a:rPr lang="fr-FR" sz="1600">
                <a:latin typeface="Abadi" panose="020B0604020104020204" pitchFamily="34" charset="0"/>
              </a:rPr>
              <a:t>PDC 2023 212k€</a:t>
            </a:r>
          </a:p>
        </p:txBody>
      </p:sp>
      <p:sp>
        <p:nvSpPr>
          <p:cNvPr id="25" name="Footer Placeholder 14">
            <a:extLst>
              <a:ext uri="{FF2B5EF4-FFF2-40B4-BE49-F238E27FC236}">
                <a16:creationId xmlns:a16="http://schemas.microsoft.com/office/drawing/2014/main" id="{285EDD3F-B64E-41B6-8126-658E8FE6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796" y="6356351"/>
            <a:ext cx="3859795" cy="365125"/>
          </a:xfrm>
        </p:spPr>
        <p:txBody>
          <a:bodyPr/>
          <a:lstStyle/>
          <a:p>
            <a:pPr algn="l"/>
            <a:r>
              <a:rPr lang="en-US">
                <a:latin typeface="Abadi" panose="020B0604020104020204" pitchFamily="34" charset="0"/>
              </a:rPr>
              <a:t>ACP | </a:t>
            </a:r>
            <a:r>
              <a:rPr lang="en-US" err="1">
                <a:latin typeface="Abadi" panose="020B0604020104020204" pitchFamily="34" charset="0"/>
              </a:rPr>
              <a:t>Séminaire</a:t>
            </a:r>
            <a:r>
              <a:rPr lang="en-US">
                <a:latin typeface="Abadi" panose="020B0604020104020204" pitchFamily="34" charset="0"/>
              </a:rPr>
              <a:t> 2024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AB98F9B-8075-4469-8D60-861ED33D2945}"/>
              </a:ext>
            </a:extLst>
          </p:cNvPr>
          <p:cNvSpPr/>
          <p:nvPr/>
        </p:nvSpPr>
        <p:spPr>
          <a:xfrm>
            <a:off x="11039606" y="3283185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C346F85-1538-4F11-A4A7-DA7357FCE6B3}"/>
              </a:ext>
            </a:extLst>
          </p:cNvPr>
          <p:cNvSpPr/>
          <p:nvPr/>
        </p:nvSpPr>
        <p:spPr>
          <a:xfrm>
            <a:off x="11077436" y="4243862"/>
            <a:ext cx="284377" cy="336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8A82EE9-E8C5-4F4C-9265-85154D3C7928}"/>
              </a:ext>
            </a:extLst>
          </p:cNvPr>
          <p:cNvSpPr/>
          <p:nvPr/>
        </p:nvSpPr>
        <p:spPr>
          <a:xfrm>
            <a:off x="11077435" y="5145257"/>
            <a:ext cx="284377" cy="336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EB44EC-92CC-4B07-B1A9-277F2A3B7930}"/>
              </a:ext>
            </a:extLst>
          </p:cNvPr>
          <p:cNvSpPr txBox="1"/>
          <p:nvPr/>
        </p:nvSpPr>
        <p:spPr>
          <a:xfrm>
            <a:off x="10868936" y="2743414"/>
            <a:ext cx="1319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Nbr de clients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D1F5859-DA3E-BA86-E0E9-226F4CE8E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495297"/>
              </p:ext>
            </p:extLst>
          </p:nvPr>
        </p:nvGraphicFramePr>
        <p:xfrm>
          <a:off x="151140" y="2344076"/>
          <a:ext cx="3859795" cy="2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B3ABBE0-97DC-784F-6993-8F693B633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395237"/>
              </p:ext>
            </p:extLst>
          </p:nvPr>
        </p:nvGraphicFramePr>
        <p:xfrm>
          <a:off x="6342724" y="30406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20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3989</Words>
  <Application>Microsoft Office PowerPoint</Application>
  <PresentationFormat>Personnalisé</PresentationFormat>
  <Paragraphs>1507</Paragraphs>
  <Slides>33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Abadi</vt:lpstr>
      <vt:lpstr>Arial</vt:lpstr>
      <vt:lpstr>Avenir</vt:lpstr>
      <vt:lpstr>Calibri</vt:lpstr>
      <vt:lpstr>Calibri Light</vt:lpstr>
      <vt:lpstr>Gotham Book</vt:lpstr>
      <vt:lpstr>Open Sans</vt:lpstr>
      <vt:lpstr>Segoe UI</vt:lpstr>
      <vt:lpstr>Webdings</vt:lpstr>
      <vt:lpstr>Wingdings</vt:lpstr>
      <vt:lpstr>Wingdings,Sans-Serif</vt:lpstr>
      <vt:lpstr>Office Theme</vt:lpstr>
      <vt:lpstr>1_Office Theme</vt:lpstr>
      <vt:lpstr>Worksheet</vt:lpstr>
      <vt:lpstr>Présentation PowerPoint</vt:lpstr>
      <vt:lpstr>PDC cumulée 2022 &amp; 2023/objectif attendu – AMO 5 dernières années</vt:lpstr>
      <vt:lpstr>Indicateurs 2023 : Bilan I PM &amp; Contacts </vt:lpstr>
      <vt:lpstr>Prévisionnel PDC en 2023 :</vt:lpstr>
      <vt:lpstr>ROI Indicateurs 2023 – PDC 889K€ - 68% objectif 2023</vt:lpstr>
      <vt:lpstr>BILAN 2023 vs Prev début d'année</vt:lpstr>
      <vt:lpstr>Focus affaires gagnées par secteur &amp; par Pays </vt:lpstr>
      <vt:lpstr>Focus top 3 Clients 2023 </vt:lpstr>
      <vt:lpstr>9 Nouveaux clients : PDC 85k€</vt:lpstr>
      <vt:lpstr>Focus affaires perdues : 855k€</vt:lpstr>
      <vt:lpstr>Bilan 2023 : AMO</vt:lpstr>
      <vt:lpstr>Bilan 2023 : HCH</vt:lpstr>
      <vt:lpstr>Bilan 2023 en graphes</vt:lpstr>
      <vt:lpstr>Bilan 2023 en graphes</vt:lpstr>
      <vt:lpstr>Bilan 2023 – Business </vt:lpstr>
      <vt:lpstr>Bilan 2023 – équipe</vt:lpstr>
      <vt:lpstr>Recommandations pour 2024</vt:lpstr>
      <vt:lpstr>2024</vt:lpstr>
      <vt:lpstr>DATA EQUIPE AMO &amp; HCH (partie Co.)-auto eval sur chiffres commerce</vt:lpstr>
      <vt:lpstr>Indicateurs 2024</vt:lpstr>
      <vt:lpstr>Prévisionnel PDC en 2024- AMO-HCH</vt:lpstr>
      <vt:lpstr>Synthèse Proj / 6 DAS et actions en 2023</vt:lpstr>
      <vt:lpstr>Nos recommandations par DAS en 2023</vt:lpstr>
      <vt:lpstr>Plan d’action commercial par DAS</vt:lpstr>
      <vt:lpstr>Plan d’action commercial par pays</vt:lpstr>
      <vt:lpstr>Renforcer notre notoriété et notre visibilité</vt:lpstr>
      <vt:lpstr>Plan d’action : Trouver 150 000 euros supplémentaires</vt:lpstr>
      <vt:lpstr>Synthèse Actions com 2024 (S1) : X mailing &amp; X com Linkedin </vt:lpstr>
      <vt:lpstr>Synthèse Actions terrains 2024– 11 missions &amp; 6 salons AMO &amp; HCH</vt:lpstr>
      <vt:lpstr>Obj T1 2023</vt:lpstr>
      <vt:lpstr>PIPE – T1 2023-AMO</vt:lpstr>
      <vt:lpstr>Projection PDC et actions sur T1 &amp; T2 2023   Répartition mensuelle</vt:lpstr>
      <vt:lpstr>Conclusion : 4 leviers de croissance majeurs pour développer la PDC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Héléna CHENOT</cp:lastModifiedBy>
  <cp:revision>6</cp:revision>
  <cp:lastPrinted>2023-12-29T15:32:01Z</cp:lastPrinted>
  <dcterms:created xsi:type="dcterms:W3CDTF">2013-09-12T13:05:01Z</dcterms:created>
  <dcterms:modified xsi:type="dcterms:W3CDTF">2024-01-08T15:51:40Z</dcterms:modified>
</cp:coreProperties>
</file>